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3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7"/>
  </p:notesMasterIdLst>
  <p:sldIdLst>
    <p:sldId id="584" r:id="rId2"/>
    <p:sldId id="386" r:id="rId3"/>
    <p:sldId id="582" r:id="rId4"/>
    <p:sldId id="456" r:id="rId5"/>
    <p:sldId id="545" r:id="rId6"/>
    <p:sldId id="457" r:id="rId7"/>
    <p:sldId id="360" r:id="rId8"/>
    <p:sldId id="366" r:id="rId9"/>
    <p:sldId id="367" r:id="rId10"/>
    <p:sldId id="368" r:id="rId11"/>
    <p:sldId id="294" r:id="rId12"/>
    <p:sldId id="556" r:id="rId13"/>
    <p:sldId id="548" r:id="rId14"/>
    <p:sldId id="578" r:id="rId15"/>
    <p:sldId id="577" r:id="rId16"/>
    <p:sldId id="628" r:id="rId17"/>
    <p:sldId id="583" r:id="rId18"/>
    <p:sldId id="459" r:id="rId19"/>
    <p:sldId id="345" r:id="rId20"/>
    <p:sldId id="303" r:id="rId21"/>
    <p:sldId id="593" r:id="rId22"/>
    <p:sldId id="629" r:id="rId23"/>
    <p:sldId id="630" r:id="rId24"/>
    <p:sldId id="631" r:id="rId25"/>
    <p:sldId id="632" r:id="rId26"/>
    <p:sldId id="633" r:id="rId27"/>
    <p:sldId id="634" r:id="rId28"/>
    <p:sldId id="635" r:id="rId29"/>
    <p:sldId id="625" r:id="rId30"/>
    <p:sldId id="626" r:id="rId31"/>
    <p:sldId id="450" r:id="rId32"/>
    <p:sldId id="460" r:id="rId33"/>
    <p:sldId id="510" r:id="rId34"/>
    <p:sldId id="270" r:id="rId35"/>
    <p:sldId id="299" r:id="rId36"/>
    <p:sldId id="581" r:id="rId37"/>
    <p:sldId id="637" r:id="rId38"/>
    <p:sldId id="636" r:id="rId39"/>
    <p:sldId id="639" r:id="rId40"/>
    <p:sldId id="638" r:id="rId41"/>
    <p:sldId id="640" r:id="rId42"/>
    <p:sldId id="641" r:id="rId43"/>
    <p:sldId id="305" r:id="rId44"/>
    <p:sldId id="306" r:id="rId45"/>
    <p:sldId id="317" r:id="rId46"/>
    <p:sldId id="511" r:id="rId47"/>
    <p:sldId id="543" r:id="rId48"/>
    <p:sldId id="512" r:id="rId49"/>
    <p:sldId id="513" r:id="rId50"/>
    <p:sldId id="514" r:id="rId51"/>
    <p:sldId id="528" r:id="rId52"/>
    <p:sldId id="320" r:id="rId53"/>
    <p:sldId id="546" r:id="rId54"/>
    <p:sldId id="594" r:id="rId55"/>
    <p:sldId id="272" r:id="rId56"/>
    <p:sldId id="274" r:id="rId57"/>
    <p:sldId id="369" r:id="rId58"/>
    <p:sldId id="355" r:id="rId59"/>
    <p:sldId id="353" r:id="rId60"/>
    <p:sldId id="354" r:id="rId61"/>
    <p:sldId id="322" r:id="rId62"/>
    <p:sldId id="321" r:id="rId63"/>
    <p:sldId id="549" r:id="rId64"/>
    <p:sldId id="586" r:id="rId65"/>
    <p:sldId id="587" r:id="rId66"/>
    <p:sldId id="597" r:id="rId67"/>
    <p:sldId id="596" r:id="rId68"/>
    <p:sldId id="595" r:id="rId69"/>
    <p:sldId id="598" r:id="rId70"/>
    <p:sldId id="599" r:id="rId71"/>
    <p:sldId id="600" r:id="rId72"/>
    <p:sldId id="591" r:id="rId73"/>
    <p:sldId id="602" r:id="rId74"/>
    <p:sldId id="603" r:id="rId75"/>
    <p:sldId id="604" r:id="rId76"/>
    <p:sldId id="607" r:id="rId77"/>
    <p:sldId id="606" r:id="rId78"/>
    <p:sldId id="552" r:id="rId79"/>
    <p:sldId id="550" r:id="rId80"/>
    <p:sldId id="551" r:id="rId81"/>
    <p:sldId id="642" r:id="rId82"/>
    <p:sldId id="565" r:id="rId83"/>
    <p:sldId id="553" r:id="rId84"/>
    <p:sldId id="564" r:id="rId85"/>
    <p:sldId id="554" r:id="rId86"/>
    <p:sldId id="558" r:id="rId87"/>
    <p:sldId id="559" r:id="rId88"/>
    <p:sldId id="566" r:id="rId89"/>
    <p:sldId id="343" r:id="rId90"/>
    <p:sldId id="608" r:id="rId91"/>
    <p:sldId id="609" r:id="rId92"/>
    <p:sldId id="611" r:id="rId93"/>
    <p:sldId id="612" r:id="rId94"/>
    <p:sldId id="613" r:id="rId95"/>
    <p:sldId id="614" r:id="rId96"/>
    <p:sldId id="562" r:id="rId97"/>
    <p:sldId id="381" r:id="rId98"/>
    <p:sldId id="615" r:id="rId99"/>
    <p:sldId id="616" r:id="rId100"/>
    <p:sldId id="643" r:id="rId101"/>
    <p:sldId id="617" r:id="rId102"/>
    <p:sldId id="644" r:id="rId103"/>
    <p:sldId id="263" r:id="rId104"/>
    <p:sldId id="619" r:id="rId105"/>
    <p:sldId id="618" r:id="rId106"/>
    <p:sldId id="572" r:id="rId107"/>
    <p:sldId id="316" r:id="rId108"/>
    <p:sldId id="573" r:id="rId109"/>
    <p:sldId id="623" r:id="rId110"/>
    <p:sldId id="622" r:id="rId111"/>
    <p:sldId id="624" r:id="rId112"/>
    <p:sldId id="266" r:id="rId113"/>
    <p:sldId id="557" r:id="rId114"/>
    <p:sldId id="280" r:id="rId115"/>
    <p:sldId id="569" r:id="rId116"/>
  </p:sldIdLst>
  <p:sldSz cx="12192000" cy="6858000"/>
  <p:notesSz cx="6858000" cy="9144000"/>
  <p:custDataLst>
    <p:tags r:id="rId11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C2AE"/>
    <a:srgbClr val="91A5CC"/>
    <a:srgbClr val="CD9891"/>
    <a:srgbClr val="A990CC"/>
    <a:srgbClr val="C0D1B3"/>
    <a:srgbClr val="92A7D0"/>
    <a:srgbClr val="C45344"/>
    <a:srgbClr val="494996"/>
    <a:srgbClr val="333387"/>
    <a:srgbClr val="5079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19"/>
    <p:restoredTop sz="91499"/>
  </p:normalViewPr>
  <p:slideViewPr>
    <p:cSldViewPr snapToGrid="0">
      <p:cViewPr>
        <p:scale>
          <a:sx n="85" d="100"/>
          <a:sy n="85" d="100"/>
        </p:scale>
        <p:origin x="160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gs" Target="tags/tag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2D1-4B9C-0441-AC2C-4EC47951C1D5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1AA8-C84E-A04D-929A-FBFD84185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0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0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D64BB-F474-8019-F9C5-33B9CD66E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A9F63F-39D3-3517-A7E6-0A3519905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701C41-0925-CF8C-5661-9DDF60F73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AD9C9-6308-02B9-B65A-35DC9F9798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940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3FDA9-E78B-8E6A-5ABC-A2625D848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224C52-D09A-AEF8-4F32-E8CAA62671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A9C4DB-95EF-0874-7276-85F53CA2B2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0C461B-B2A3-AC1C-9396-FB0F7D70F1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7662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22A2C7-CC78-E24F-6A01-30106640A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1C8921-35A7-E1EE-A753-E84FCB453F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A02CFC-C299-7D22-B0DC-2BC2EFCA85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9D1627-F7D8-5E2E-C08F-01D9099EE7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7232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A06EA-A13F-54C6-A73B-FF8764544C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281A96-B3D8-C8DE-9ABE-57A78B970C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B1C7A9-F205-FE11-032B-D8505E1975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17B889-E4CC-A588-EF82-F5A7B005F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6441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70505-5E5E-A31A-F21E-F4502BCD5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30481-1590-99DE-6825-BD26C90C23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B2BF6A-FA0D-042D-53EA-B544877140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DA149-BE37-D386-463A-C148D1F52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007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5123-D28A-DF27-628D-54D022BFD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5BA2B35-3D93-BD91-A5CE-A1022CC7B9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E6E02-FAF8-62FE-E552-AF3471EFC1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A9313-0B36-2DC1-8597-EC69B168B4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613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788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0130A-3EE5-DC89-18CD-3097B168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D43D8-97D8-961E-470A-1E800CD32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63DCD-92F5-AD5F-9517-22213F8B2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F895C-4902-566C-81EF-257501B7B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299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FA6206-25F4-D6AC-ED2C-B7432CCC3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FAC04F-53E0-33D2-7284-41CE6D602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DC8618-D44B-1E18-9B0E-BE7819E661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D3CA3-5FAE-9CC5-2A2F-A305D3F23F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2092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0D91C0-1B03-B4B9-7842-B00E3A6A9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03BBB8-C97C-439E-980B-0E53111B5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9FE683-DD32-3CB9-42A2-D640FC8262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CDA33-C2C8-8BDC-78E0-A81ED71C14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9584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offer workshops and individual consultation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63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DF6BB7-8D12-2BED-43A7-49018D580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D03E28-92E5-7CD6-15E9-5DDCCED88F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F549F07-80A5-AC7E-A062-3B77A0E0A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FB8569-0B16-B1B4-3E4C-3687C4A9B7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339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D55405-A999-2CC3-5C4E-5EF1A51D5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F6788-F42D-2909-C4C3-F6166F46D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53EC60-35DC-B2DD-4CCE-C2A08C9E71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F08B6-EEFD-7F37-0362-0B267DE30A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47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C11655-45F9-5015-B6E5-43B4220EE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BAE18-0504-715F-9DCD-C11BC6C8BD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2EF439-6A83-8AFB-F33E-CB19180FF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797443-4FA9-419B-4671-AFFCBECE4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011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BEF ORE WITHOUT </a:t>
            </a:r>
            <a:r>
              <a:rPr lang="en-US" dirty="0" err="1"/>
              <a:t>Xs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628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562-8971-67EE-8208-BC5F70CC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6EFD9-832B-5A52-065C-A0997A3B2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C39D6-7165-9D57-BB03-74DE064DA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4230A-AC84-AC09-A14F-0EAA5904C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73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 If we wanted to make a bar plot that shows how frequently each of the continents is represented in our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54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INFO ABOUT THE SILENT STAT=SUM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653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15F68-8E78-AC2B-BEFC-84EAB1104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12597D-F224-EFBD-F1B5-AFFE7D9EC1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9E6045-EE44-77F9-4F5F-5C32D2790D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849169-A8AC-DFFF-E05D-A6715758A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3986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 OF DEFAULT COLOR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17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2598-396D-E99A-3372-F57DB718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B6D2A-9643-76AA-DC64-B1FD5B2E8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9A420-BD69-653F-DA1B-14FE2FCB7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(move it over)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7791-46C5-B0E5-AA5C-F15CB3BFA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130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A5172-29AB-BCEA-DC4A-6819BE2AE0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EE31F-0A85-B452-FE8D-7903B909A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82F7E7-2273-BD97-A9AD-92EED63EC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 OF DEFAULT COLOR SCALE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2C5C81-34B5-F039-E86D-F59373BDB8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766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that follows a layered approach constructing visualization. It allows us to </a:t>
            </a:r>
            <a:r>
              <a:rPr lang="en-US" dirty="0" err="1"/>
              <a:t>buid</a:t>
            </a:r>
            <a:r>
              <a:rPr lang="en-US" dirty="0"/>
              <a:t> visualizations in a structured and methodical way.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5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Versatile – customize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Publication ready graphics </a:t>
            </a:r>
          </a:p>
          <a:p>
            <a:r>
              <a:rPr lang="en-US" sz="1200" dirty="0"/>
              <a:t>     (or at least pretty close to it)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Integration with analysis in R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Succinct 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87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Bespoke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99CF-C849-CFAA-5D19-AB62ADCF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3EC8F-167B-CA62-7A46-33984735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F0C1-3751-31C8-5288-A3F9DD675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25618-9BC2-5C54-588B-7090D853D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7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B81D97-FB09-34F6-D174-0F033DB9D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665BB-92CE-35C8-24F8-F5EA7A9877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BD3975-4919-AF94-A136-B8A4292333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ABCBA-4181-D99E-7A34-C472619BD1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354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8B91-F44B-54D6-F179-AC6D9431C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6999-BF2C-B8A6-6761-E9AA32F3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CF0C-D4AD-0BD2-E72B-BF0734BE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368C-55B4-11A0-AF96-AEE9E36B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2129-4F68-D807-F2B0-DD5A401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6184-9A5B-DAD6-A632-944A6A6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A3D-C01C-89F2-23E7-8A6ECF28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5642-1E76-10C8-99BC-C89688A5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F02E-38B4-35D8-7EB5-B5609BAC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29B9-4151-41E0-BCE0-F50858F4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F8EB-A346-F0C3-6637-1BFE99E76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A26DA-D09C-387F-8137-A77AF48C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AB20-2883-D687-D807-D155B503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4FDB-0D9D-B5B4-C44A-C5B0A893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206B-CB12-6E84-49D4-767B913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4569-072D-CD1D-2BAF-41FACB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DBEE-43EE-6BE6-4E7C-FD36B1EB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F218-E031-F0ED-AA6C-1A4730C0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D622-827B-00DA-F087-1288AAF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D00-5F0C-B2DA-5750-DF02F7FA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8FD2-C4BA-A925-79CF-B8A7815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F129-6131-2874-9AFE-D19E7C06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72B4C-C88B-7A92-660A-92D6BE86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D878-79F4-6514-6CF3-CEA37D49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6A10-68F7-2FA7-E8E4-381A5142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C3A6-DEB3-913F-D251-93362826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A17B-7B2B-A857-A5DB-5F435520C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E97A4-3C78-A693-98B2-E4B603C1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54BE6-B2D0-9183-4509-CFF9CA56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59C4E-554A-779A-7AFA-792F2D83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71B8A-A374-F921-F7D8-B1DB0544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7EBF-11B9-5BDF-A4C2-3D92DEBF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4011C-C123-95DD-283A-041DFC5C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12D45-5800-80D9-FE44-6CC193C8D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F963-FCEE-E625-6CA3-C4F81F566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AB9EA-EA2B-0C8C-71D8-83732F152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AC402-75E8-EF28-BE4C-49B1EB44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AA23-387E-C3E3-2C70-5756AEFE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30D9-1EC5-80E2-B90F-6482462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6FDE-E248-44B1-F998-495E40DF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4D8E7-ED5A-47C4-E16B-FACE6D2D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F43D-8D95-8DA6-28DF-0E35B4F0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1358-80D7-91F9-BBBB-59847324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9EEF4-0A02-EE33-50E9-5FE949E4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D9A74-D0F4-2107-25D5-E070B57C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B189F-C428-6708-8D56-B11A992F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37A1-27B6-AD8F-E26E-CD589858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5A4A-9210-613E-1F56-3730A646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5555-C490-D184-2444-064B9F4AB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A7F2-A0C3-0B45-F436-5A9D8ED5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AD6F7-138A-AFD1-9AD9-2F5ED45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E20D7-B9D7-3197-FFB4-D0199380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B952-7AC1-5911-5429-0F8BDCB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450F9-3F7F-065D-2A28-A3C0519F1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32368-60E0-4864-84E0-EADB31FAC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A0D5-D558-58AD-280E-0DBE118B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82A2-7CC1-0A38-4FEB-469630A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DB44-7013-46DE-83F0-A3FC9EFB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896DBAC-1D77-2B9F-6D46-5767491BBD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6296013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5BB54-F2EB-CBFC-4937-0B3FE913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D0AE-EAF7-04FA-0E43-8FAB898E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D0B7-082C-8CD7-9CDF-F3336EC23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BF4F2-DC52-B843-9495-7535C0DE495D}" type="datetimeFigureOut">
              <a:rPr lang="en-US" smtClean="0"/>
              <a:t>1/29/26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A14B-4751-B7AA-DBAC-30D7DFFC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5BA2-492C-7B30-59D3-C8DB4C2F8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sv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0.svg"/><Relationship Id="rId10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53.png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0.svg"/><Relationship Id="rId10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53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12" Type="http://schemas.openxmlformats.org/officeDocument/2006/relationships/image" Target="../media/image57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6.png"/><Relationship Id="rId5" Type="http://schemas.openxmlformats.org/officeDocument/2006/relationships/image" Target="../media/image40.svg"/><Relationship Id="rId10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53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12" Type="http://schemas.openxmlformats.org/officeDocument/2006/relationships/image" Target="../media/image57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6.png"/><Relationship Id="rId5" Type="http://schemas.openxmlformats.org/officeDocument/2006/relationships/image" Target="../media/image40.svg"/><Relationship Id="rId10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12" Type="http://schemas.openxmlformats.org/officeDocument/2006/relationships/image" Target="../media/image57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6.png"/><Relationship Id="rId5" Type="http://schemas.openxmlformats.org/officeDocument/2006/relationships/image" Target="../media/image40.svg"/><Relationship Id="rId10" Type="http://schemas.openxmlformats.org/officeDocument/2006/relationships/image" Target="../media/image54.svg"/><Relationship Id="rId4" Type="http://schemas.openxmlformats.org/officeDocument/2006/relationships/image" Target="../media/image39.png"/><Relationship Id="rId9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sv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mn7@duk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43.png"/><Relationship Id="rId4" Type="http://schemas.openxmlformats.org/officeDocument/2006/relationships/image" Target="../media/image42.emf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6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38.svg"/><Relationship Id="rId7" Type="http://schemas.openxmlformats.org/officeDocument/2006/relationships/image" Target="../media/image4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D27407-ECDA-C483-53DC-8888CDF0C464}"/>
              </a:ext>
            </a:extLst>
          </p:cNvPr>
          <p:cNvSpPr txBox="1"/>
          <p:nvPr/>
        </p:nvSpPr>
        <p:spPr>
          <a:xfrm>
            <a:off x="926123" y="1101969"/>
            <a:ext cx="105859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trike="sngStrike" dirty="0"/>
              <a:t>-Fix code on color scale slide</a:t>
            </a:r>
          </a:p>
          <a:p>
            <a:r>
              <a:rPr lang="en-US" dirty="0"/>
              <a:t>-add explicit x/y/mapping to </a:t>
            </a:r>
            <a:r>
              <a:rPr lang="en-US" dirty="0" err="1"/>
              <a:t>grammer</a:t>
            </a:r>
            <a:r>
              <a:rPr lang="en-US" dirty="0"/>
              <a:t> slide</a:t>
            </a:r>
          </a:p>
          <a:p>
            <a:r>
              <a:rPr lang="en-US" dirty="0"/>
              <a:t>-Sequencing: -geometries don’t interact or impact each other, scales have global changes</a:t>
            </a:r>
          </a:p>
          <a:p>
            <a:endParaRPr lang="en-US" dirty="0"/>
          </a:p>
          <a:p>
            <a:r>
              <a:rPr lang="en-US" dirty="0"/>
              <a:t>-Be more careful when you say “x” axis and “y axis”</a:t>
            </a:r>
          </a:p>
          <a:p>
            <a:r>
              <a:rPr lang="en-US" dirty="0"/>
              <a:t>-GDP: is it log transformed or log10 transformed? do you need exp() or some other function to transform?</a:t>
            </a:r>
          </a:p>
          <a:p>
            <a:endParaRPr lang="en-US" dirty="0"/>
          </a:p>
          <a:p>
            <a:r>
              <a:rPr lang="en-US" dirty="0"/>
              <a:t>-Change sorting in </a:t>
            </a:r>
            <a:r>
              <a:rPr lang="en-US" dirty="0" err="1"/>
              <a:t>excersise</a:t>
            </a:r>
            <a:r>
              <a:rPr lang="en-US" dirty="0"/>
              <a:t> to median (instead of mean)</a:t>
            </a:r>
          </a:p>
          <a:p>
            <a:r>
              <a:rPr lang="en-US" dirty="0"/>
              <a:t>-</a:t>
            </a:r>
            <a:r>
              <a:rPr lang="en-US" dirty="0" err="1"/>
              <a:t>scale_fill_manual</a:t>
            </a:r>
            <a:r>
              <a:rPr lang="en-US" dirty="0"/>
              <a:t> is is “values” instead of “value”</a:t>
            </a:r>
          </a:p>
          <a:p>
            <a:endParaRPr lang="en-US" dirty="0"/>
          </a:p>
          <a:p>
            <a:r>
              <a:rPr lang="en-US" dirty="0"/>
              <a:t>-keep bar plot, but calculate the count using </a:t>
            </a:r>
            <a:r>
              <a:rPr lang="en-US" dirty="0" err="1"/>
              <a:t>dplyr</a:t>
            </a:r>
            <a:r>
              <a:rPr lang="en-US" dirty="0"/>
              <a:t> beforehand, both to show them how that works, and also to avoid having to talk through stats</a:t>
            </a:r>
          </a:p>
        </p:txBody>
      </p:sp>
    </p:spTree>
    <p:extLst>
      <p:ext uri="{BB962C8B-B14F-4D97-AF65-F5344CB8AC3E}">
        <p14:creationId xmlns:p14="http://schemas.microsoft.com/office/powerpoint/2010/main" val="262013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2" y="0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945659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588491-902C-575D-F7F6-8C65D8740E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3F93EA-1767-3BAA-822A-A83864CC1F03}"/>
              </a:ext>
            </a:extLst>
          </p:cNvPr>
          <p:cNvSpPr/>
          <p:nvPr/>
        </p:nvSpPr>
        <p:spPr>
          <a:xfrm>
            <a:off x="314793" y="1063049"/>
            <a:ext cx="5745402" cy="4716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0A0FE-EC82-04B2-4935-FCAD5E527107}"/>
              </a:ext>
            </a:extLst>
          </p:cNvPr>
          <p:cNvSpPr txBox="1"/>
          <p:nvPr/>
        </p:nvSpPr>
        <p:spPr>
          <a:xfrm>
            <a:off x="425155" y="1489767"/>
            <a:ext cx="5767043" cy="4197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(fill=continent=="Asia")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scale_fill_</a:t>
            </a:r>
            <a:r>
              <a:rPr lang="en-US" b="1" dirty="0" err="1">
                <a:latin typeface="Monaco" pitchFamily="2" charset="77"/>
              </a:rPr>
              <a:t>manual</a:t>
            </a:r>
            <a:r>
              <a:rPr lang="en-US" b="1" dirty="0">
                <a:latin typeface="Monaco" pitchFamily="2" charset="77"/>
              </a:rPr>
              <a:t>(values = </a:t>
            </a:r>
            <a:r>
              <a:rPr lang="en-US" b="1" dirty="0" err="1">
                <a:latin typeface="Monaco" pitchFamily="2" charset="77"/>
              </a:rPr>
              <a:t>DukeColors</a:t>
            </a:r>
            <a:r>
              <a:rPr lang="en-US" b="1" dirty="0">
                <a:latin typeface="Monaco" pitchFamily="2" charset="77"/>
              </a:rPr>
              <a:t>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D8293-D204-D35A-6BD0-055498462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54" y="1246032"/>
            <a:ext cx="4924627" cy="733866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C317EA89-1F7E-C471-914B-B72E2F1A03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55959" y="1657964"/>
            <a:ext cx="5721247" cy="47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5234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14F54F-3F5C-412D-F82D-440C4568C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E16C322-70F9-23A9-700F-EBBA88FAFE74}"/>
              </a:ext>
            </a:extLst>
          </p:cNvPr>
          <p:cNvSpPr/>
          <p:nvPr/>
        </p:nvSpPr>
        <p:spPr>
          <a:xfrm>
            <a:off x="314793" y="1063049"/>
            <a:ext cx="5745402" cy="4716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94BA84FF-B7DB-3141-0969-8E6E0303D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D88CC-F5E1-A64D-DE84-C1CEEF06E13F}"/>
              </a:ext>
            </a:extLst>
          </p:cNvPr>
          <p:cNvSpPr txBox="1"/>
          <p:nvPr/>
        </p:nvSpPr>
        <p:spPr>
          <a:xfrm>
            <a:off x="425155" y="1489767"/>
            <a:ext cx="5767043" cy="4197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(fill=continent=="Asia")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scale_fill_</a:t>
            </a:r>
            <a:r>
              <a:rPr lang="en-US" b="1" dirty="0" err="1">
                <a:latin typeface="Monaco" pitchFamily="2" charset="77"/>
              </a:rPr>
              <a:t>manual</a:t>
            </a:r>
            <a:r>
              <a:rPr lang="en-US" b="1" dirty="0">
                <a:latin typeface="Monaco" pitchFamily="2" charset="77"/>
              </a:rPr>
              <a:t>(values = </a:t>
            </a:r>
            <a:r>
              <a:rPr lang="en-US" b="1" dirty="0" err="1">
                <a:latin typeface="Monaco" pitchFamily="2" charset="77"/>
              </a:rPr>
              <a:t>DukeColors</a:t>
            </a:r>
            <a:r>
              <a:rPr lang="en-US" b="1" dirty="0">
                <a:latin typeface="Monaco" pitchFamily="2" charset="77"/>
              </a:rPr>
              <a:t>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006EA966-66DF-B83A-6572-462869E128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1657966"/>
            <a:ext cx="5517199" cy="454796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EE6702E-F9FC-B7CF-974A-5C28321DE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5959" y="1657964"/>
            <a:ext cx="5721247" cy="471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29DC9E-4D69-3C10-C0A1-B3085B39E4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54" y="1246032"/>
            <a:ext cx="4924627" cy="7338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BA07F92-CA7B-7481-5E3D-4DED27BCF04F}"/>
              </a:ext>
            </a:extLst>
          </p:cNvPr>
          <p:cNvGrpSpPr/>
          <p:nvPr/>
        </p:nvGrpSpPr>
        <p:grpSpPr>
          <a:xfrm>
            <a:off x="5087094" y="879099"/>
            <a:ext cx="929391" cy="733866"/>
            <a:chOff x="4886793" y="1724521"/>
            <a:chExt cx="929391" cy="7338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72581FE-0336-9986-0A04-B5F002D35D63}"/>
                </a:ext>
              </a:extLst>
            </p:cNvPr>
            <p:cNvSpPr/>
            <p:nvPr/>
          </p:nvSpPr>
          <p:spPr>
            <a:xfrm>
              <a:off x="4886793" y="1724521"/>
              <a:ext cx="929391" cy="7338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C3D3CEC-61AF-485D-6D46-D4D353863D75}"/>
                </a:ext>
              </a:extLst>
            </p:cNvPr>
            <p:cNvSpPr/>
            <p:nvPr/>
          </p:nvSpPr>
          <p:spPr>
            <a:xfrm rot="5400000">
              <a:off x="5181804" y="1928444"/>
              <a:ext cx="418354" cy="32602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80BB31ED-448D-96CC-AAE8-9059A690A53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1807" y="1696286"/>
            <a:ext cx="6027569" cy="463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514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75DB4-A18D-9F9D-83E4-DF854436FA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886CA1B-683C-3E4B-5DF5-351F69FD1724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246CC-3EE6-DE61-12CD-51D0F2244BE0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89D2BAA-E6EE-58F7-8E99-66F04BE5637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C1CAA3-D412-7F83-6D06-2FEF12A9CEF8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BFBDB00-4913-0E8F-728B-C9D2FEF5B772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32F23F-7774-C3C4-5EF3-C2EED994C300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B33B926E-9E7C-DF26-5BAD-35953DB86F3F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C20820-7904-11DB-B659-12064791259D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5737AF69-53B9-FAD3-C78A-FC6CF63DF05D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1A5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61BEEE7-7C76-6523-A74C-F032E987A2CF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4ECC5F6-F217-D628-61E4-762BF7D0EACF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715AD887-C139-C206-E01D-B5E261E23523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4FB942C3-FBCA-0D5D-8819-63B0594BEB18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B1A7165-212A-E1E5-F209-EEF9058B1A1D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08637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BBA86-CD8B-A51A-80CF-293AC34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BC21443-8699-5420-9144-7AB6398F5CC6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5B665-073A-8C77-41BA-93B0F5A615A9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B10E0-4EF3-EC10-5ED4-881CFAE59A8D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BF5D65-1410-CA83-8694-A4071546673C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AEF1E2-D08E-4B5B-3D85-AA7DAE745CE7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F1104-679F-A32B-F24E-BF84CE894494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9E92988-BD3E-B1BA-40DA-EC508D6B035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9975B-CE2B-01AB-4C91-69731CBC87A6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66296-A412-E96E-35E9-83C23D26142B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CD8DA0D7-30D9-CA45-8481-D0E9B3BE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4F05E1-7C80-C2A5-9545-AA71B979EB9A}"/>
              </a:ext>
            </a:extLst>
          </p:cNvPr>
          <p:cNvSpPr/>
          <p:nvPr/>
        </p:nvSpPr>
        <p:spPr>
          <a:xfrm>
            <a:off x="8450" y="2072640"/>
            <a:ext cx="2551870" cy="2575560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51A740C-D257-9218-EEF5-C23512D09CB4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1A5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450655B-285B-9D61-891B-EDE2536613B5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69F98948-DC7C-13E5-8BE8-C11839458864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2E83091-E7DF-5FFF-4C38-D0EC6890677F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B5BB91DD-A7AE-F343-E75E-5DCD76A5C747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23E4ED89-2EB6-29DE-011C-6D2751AE5698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13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ABEFF-1B70-AD33-A77D-961BF594E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0B02AD-EE5A-7A9A-BEE1-BB498CBC28F4}"/>
              </a:ext>
            </a:extLst>
          </p:cNvPr>
          <p:cNvSpPr/>
          <p:nvPr/>
        </p:nvSpPr>
        <p:spPr>
          <a:xfrm>
            <a:off x="314793" y="1063049"/>
            <a:ext cx="5745402" cy="4716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E274BEA-D7E0-D4F3-5849-BE2A20756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0AE27F5-DC98-A606-E7B3-589339C07E35}"/>
              </a:ext>
            </a:extLst>
          </p:cNvPr>
          <p:cNvSpPr txBox="1"/>
          <p:nvPr/>
        </p:nvSpPr>
        <p:spPr>
          <a:xfrm>
            <a:off x="425155" y="1489767"/>
            <a:ext cx="5767043" cy="4612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(fill=continent=="Asia")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scale_fill_manual</a:t>
            </a:r>
            <a:r>
              <a:rPr lang="en-US" dirty="0">
                <a:latin typeface="Monaco" pitchFamily="2" charset="77"/>
              </a:rPr>
              <a:t>(value = </a:t>
            </a:r>
            <a:r>
              <a:rPr lang="en-US" dirty="0" err="1">
                <a:latin typeface="Monaco" pitchFamily="2" charset="77"/>
              </a:rPr>
              <a:t>DukeColors</a:t>
            </a:r>
            <a:r>
              <a:rPr lang="en-US" dirty="0">
                <a:latin typeface="Monaco" pitchFamily="2" charset="77"/>
              </a:rPr>
              <a:t>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b="1" dirty="0" err="1">
                <a:latin typeface="Monaco" pitchFamily="2" charset="77"/>
              </a:rPr>
              <a:t>theme_minimal</a:t>
            </a:r>
            <a:r>
              <a:rPr lang="en-US" b="1" dirty="0">
                <a:latin typeface="Monaco" pitchFamily="2" charset="77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032DB43-7A28-EE7F-AF97-D61EDFC681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1657966"/>
            <a:ext cx="5517199" cy="454796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AF30CBC-A011-09CF-88F3-B7B235EA13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5959" y="1657964"/>
            <a:ext cx="5721247" cy="471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52B3E5A-F61E-62EB-C3E8-3620BA160D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54" y="1246032"/>
            <a:ext cx="4924627" cy="73386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D5E5DF1E-D8E9-F024-7CBC-A1BB33C92D9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1807" y="1546763"/>
            <a:ext cx="6172039" cy="4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7742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C6241B-A717-E881-6510-45C3AAE7C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7BC2A0B-B74C-C6EC-0016-3EB2B8598552}"/>
              </a:ext>
            </a:extLst>
          </p:cNvPr>
          <p:cNvSpPr/>
          <p:nvPr/>
        </p:nvSpPr>
        <p:spPr>
          <a:xfrm>
            <a:off x="314793" y="1063049"/>
            <a:ext cx="5745402" cy="4716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DCE02BF-79C2-2DD1-1742-4F2EEE4D6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9D426BD-82CE-8719-F808-44D999DDFC81}"/>
              </a:ext>
            </a:extLst>
          </p:cNvPr>
          <p:cNvSpPr txBox="1"/>
          <p:nvPr/>
        </p:nvSpPr>
        <p:spPr>
          <a:xfrm>
            <a:off x="425155" y="1489767"/>
            <a:ext cx="5767043" cy="5028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(fill=continent=="Asia")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scale_fill_manual</a:t>
            </a:r>
            <a:r>
              <a:rPr lang="en-US" dirty="0">
                <a:latin typeface="Monaco" pitchFamily="2" charset="77"/>
              </a:rPr>
              <a:t>(value = </a:t>
            </a:r>
            <a:r>
              <a:rPr lang="en-US" dirty="0" err="1">
                <a:latin typeface="Monaco" pitchFamily="2" charset="77"/>
              </a:rPr>
              <a:t>DukeColors</a:t>
            </a:r>
            <a:r>
              <a:rPr lang="en-US" dirty="0">
                <a:latin typeface="Monaco" pitchFamily="2" charset="77"/>
              </a:rPr>
              <a:t>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b="1" dirty="0" err="1">
                <a:latin typeface="Monaco" pitchFamily="2" charset="77"/>
              </a:rPr>
              <a:t>theme_minimal</a:t>
            </a:r>
            <a:r>
              <a:rPr lang="en-US" b="1" dirty="0">
                <a:latin typeface="Monaco" pitchFamily="2" charset="77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A87EE5B-BAEB-8ED4-E5C0-480232012E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1657966"/>
            <a:ext cx="5517199" cy="454796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04CE6F6-A62F-980A-1780-B1150ED38F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5959" y="1657964"/>
            <a:ext cx="5721247" cy="471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B77FE3-EE3F-0F52-FA6A-14CD00A897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54" y="1246032"/>
            <a:ext cx="4924627" cy="7338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9B150FD-1049-0CE6-AC8B-21FB755E1018}"/>
              </a:ext>
            </a:extLst>
          </p:cNvPr>
          <p:cNvGrpSpPr/>
          <p:nvPr/>
        </p:nvGrpSpPr>
        <p:grpSpPr>
          <a:xfrm>
            <a:off x="5087094" y="879099"/>
            <a:ext cx="929391" cy="733866"/>
            <a:chOff x="4886793" y="1724521"/>
            <a:chExt cx="929391" cy="7338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6E6F97D-51B5-C3CC-B81C-9B32976E527E}"/>
                </a:ext>
              </a:extLst>
            </p:cNvPr>
            <p:cNvSpPr/>
            <p:nvPr/>
          </p:nvSpPr>
          <p:spPr>
            <a:xfrm>
              <a:off x="4886793" y="1724521"/>
              <a:ext cx="929391" cy="7338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86BC5B14-AE26-B2F6-EDDE-70E656A49564}"/>
                </a:ext>
              </a:extLst>
            </p:cNvPr>
            <p:cNvSpPr/>
            <p:nvPr/>
          </p:nvSpPr>
          <p:spPr>
            <a:xfrm rot="5400000">
              <a:off x="5181804" y="1928444"/>
              <a:ext cx="418354" cy="32602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E75E0A69-41E1-8E8C-88B1-96C7B04BFD7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1807" y="1546763"/>
            <a:ext cx="6172039" cy="4750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1BCA948-8B1E-44B8-CC18-5FA95B126CE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66380" y="1593199"/>
            <a:ext cx="6127146" cy="47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5637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8087-26A6-0107-E573-3A0970682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48CBE434-5245-76E2-F74B-F17ED5D6EAAC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EB55A-B97B-ED72-1F89-85DF1E082BF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84E22-C832-CD88-3F3D-A038F9EC72CF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983C2A-CEB8-A3E7-7122-589D367E6D28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9A4202-C22A-F7D4-8B29-B79D3290ACB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C1EB8D-C068-A792-6729-B082D576D72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2FA5255-49B2-6FFC-0903-11EF7333913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D618F-29B3-B71C-5A2C-9ED55FD32C5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409E8-3C7B-C4D5-785D-44E46AEAE408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DBA75133-8E78-405C-0DAB-976DBC99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7B8BDA6C-4D20-CEFE-2C80-9C57493B003D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1A5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1694118C-9A37-B96F-7A80-1484F1D153E6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88B5BC2-7402-266B-0518-15F83309A14C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872E4618-3055-6D45-9451-42D3CC2558CA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A70E20EF-57D1-436D-BDC2-440A7270BBB0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66AC745D-60E7-8290-8067-9E6A78ACB202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61742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7E77-8990-84DE-4D83-7953176BA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4CE19B5-02AA-6D4D-A9A7-6B930FFE0DF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28FB1-A288-6D90-05F1-98AFC9C35C36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B0090-E2C2-5BC3-F04B-55E0D497F61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C0F8B-39B7-5E0C-D93D-43CF3F0824E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AD2E8-C943-1DBA-757C-CB516716F2CD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F20A0-7099-1D60-246E-810030F85A5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F054F5D-A406-134A-736D-D72A02DF6A7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E366-6515-7F33-1633-E7A961AE9DC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F63E3-FD37-C436-DCDF-B9F2D36A633D}"/>
              </a:ext>
            </a:extLst>
          </p:cNvPr>
          <p:cNvSpPr txBox="1"/>
          <p:nvPr/>
        </p:nvSpPr>
        <p:spPr>
          <a:xfrm>
            <a:off x="403796" y="347463"/>
            <a:ext cx="559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60 pre-existing themes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08E3B-560E-5137-398D-7A3D88851C14}"/>
              </a:ext>
            </a:extLst>
          </p:cNvPr>
          <p:cNvSpPr txBox="1"/>
          <p:nvPr/>
        </p:nvSpPr>
        <p:spPr>
          <a:xfrm>
            <a:off x="1214754" y="6169613"/>
            <a:ext cx="5787295" cy="52322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https://r-</a:t>
            </a:r>
            <a:r>
              <a:rPr lang="en-US" sz="2800" dirty="0" err="1"/>
              <a:t>charts.com</a:t>
            </a:r>
            <a:r>
              <a:rPr lang="en-US" sz="2800" dirty="0"/>
              <a:t>/ggplot2/themes/</a:t>
            </a:r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EB2DA4D-A6FF-498B-7CE9-BDC67325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7" y="1134101"/>
            <a:ext cx="2320978" cy="2294900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86F9BB-8EF0-C24D-BD1B-8F0FB25A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95" y="3753974"/>
            <a:ext cx="2149944" cy="215603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0098451D-6F27-9120-D37E-4278A0ED3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43" y="3753974"/>
            <a:ext cx="2213338" cy="2156035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01F5335-824D-28E0-10D9-7DFED9956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6"/>
          <a:stretch/>
        </p:blipFill>
        <p:spPr>
          <a:xfrm>
            <a:off x="2760443" y="1156419"/>
            <a:ext cx="2213338" cy="2323407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98C016-34A2-7491-141A-653835914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05" y="1156419"/>
            <a:ext cx="2316844" cy="232340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6FCA257-D4D3-0DB2-B99D-2E3CD3BDB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5" y="3739430"/>
            <a:ext cx="2316844" cy="2170579"/>
          </a:xfrm>
          <a:prstGeom prst="rect">
            <a:avLst/>
          </a:prstGeom>
          <a:ln>
            <a:noFill/>
          </a:ln>
        </p:spPr>
      </p:pic>
      <p:sp>
        <p:nvSpPr>
          <p:cNvPr id="6" name="Parallelogram 5">
            <a:extLst>
              <a:ext uri="{FF2B5EF4-FFF2-40B4-BE49-F238E27FC236}">
                <a16:creationId xmlns:a16="http://schemas.microsoft.com/office/drawing/2014/main" id="{DB94D7F2-86CF-A9D9-FF15-78A479825BB0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1A5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4F2FDAC-9B2B-6C00-29FE-199EDB763764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EB248E7-D3AB-8791-7145-15BF581C696E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D0FAA5B5-17BB-8553-E0ED-B1762951431B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C061FF83-047D-F55B-C2E4-AA77A676E043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arallelogram 25">
            <a:extLst>
              <a:ext uri="{FF2B5EF4-FFF2-40B4-BE49-F238E27FC236}">
                <a16:creationId xmlns:a16="http://schemas.microsoft.com/office/drawing/2014/main" id="{4F2C2B78-DF1D-8CDD-C78B-FEB1CA977C44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05801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35DA861-1447-DEEE-A9E6-EE05BB20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0" y="837711"/>
            <a:ext cx="3467100" cy="549910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6A6B4E-D7F5-9AE8-5776-3FFBD8AE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578" y="1107830"/>
            <a:ext cx="2671440" cy="5228981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DDA5CF-CD43-23FE-018A-3E04D5081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00" y="1125414"/>
            <a:ext cx="2309036" cy="5228982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0719D7D-5546-9AB9-F313-9EB10B6CD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058" y="1125414"/>
            <a:ext cx="2377726" cy="5228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55E64-1C9F-8EEE-9CAC-47F893D989B4}"/>
              </a:ext>
            </a:extLst>
          </p:cNvPr>
          <p:cNvSpPr txBox="1"/>
          <p:nvPr/>
        </p:nvSpPr>
        <p:spPr>
          <a:xfrm>
            <a:off x="441080" y="175846"/>
            <a:ext cx="388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?theme()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8712D-402A-BE34-D37C-39C265D50A05}"/>
              </a:ext>
            </a:extLst>
          </p:cNvPr>
          <p:cNvSpPr txBox="1"/>
          <p:nvPr/>
        </p:nvSpPr>
        <p:spPr>
          <a:xfrm>
            <a:off x="10592681" y="6062008"/>
            <a:ext cx="971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1326238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9538E-1263-86CF-BCB8-8C71D11690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F4267C8-CBCB-731A-4120-E7ECA63012DE}"/>
              </a:ext>
            </a:extLst>
          </p:cNvPr>
          <p:cNvSpPr/>
          <p:nvPr/>
        </p:nvSpPr>
        <p:spPr>
          <a:xfrm>
            <a:off x="314793" y="748259"/>
            <a:ext cx="5745402" cy="5937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DF9A569-8986-5601-4243-E7FEA5ACA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0D40AC-9873-233F-B2E0-E379E6D60F7A}"/>
              </a:ext>
            </a:extLst>
          </p:cNvPr>
          <p:cNvSpPr txBox="1"/>
          <p:nvPr/>
        </p:nvSpPr>
        <p:spPr>
          <a:xfrm>
            <a:off x="425155" y="1174977"/>
            <a:ext cx="6964996" cy="3783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(fill=continent=="Asia")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scale_fill_manual</a:t>
            </a:r>
            <a:r>
              <a:rPr lang="en-US" dirty="0">
                <a:latin typeface="Monaco" pitchFamily="2" charset="77"/>
              </a:rPr>
              <a:t>(value = </a:t>
            </a:r>
            <a:r>
              <a:rPr lang="en-US" dirty="0" err="1">
                <a:latin typeface="Monaco" pitchFamily="2" charset="77"/>
              </a:rPr>
              <a:t>DukeColors</a:t>
            </a:r>
            <a:r>
              <a:rPr lang="en-US" dirty="0">
                <a:latin typeface="Monaco" pitchFamily="2" charset="77"/>
              </a:rPr>
              <a:t>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b="1" dirty="0" err="1">
                <a:latin typeface="Monaco" pitchFamily="2" charset="77"/>
              </a:rPr>
              <a:t>theme_minimal</a:t>
            </a:r>
            <a:r>
              <a:rPr lang="en-US" b="1" dirty="0">
                <a:latin typeface="Monaco" pitchFamily="2" charset="77"/>
              </a:rPr>
              <a:t>()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8F7E60C-CCDA-BD13-4E82-DC75B836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1657966"/>
            <a:ext cx="5517199" cy="454796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1435985-4421-FDB1-15A7-34DD26A1E0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5959" y="1657964"/>
            <a:ext cx="5721247" cy="471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4185D1-3A4F-7F2D-7D02-9F70C3839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54" y="931242"/>
            <a:ext cx="4924627" cy="73386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44E96C0-51FA-B9F5-0C20-7F05E1BF56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1807" y="1546763"/>
            <a:ext cx="6172039" cy="4750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B4CA17D-5C9D-F62D-4BB5-7FA1E0F159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66380" y="1593199"/>
            <a:ext cx="6127146" cy="47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004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" y="20408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E112D-8128-B729-CB13-F07F8702A137}"/>
              </a:ext>
            </a:extLst>
          </p:cNvPr>
          <p:cNvSpPr/>
          <p:nvPr/>
        </p:nvSpPr>
        <p:spPr>
          <a:xfrm>
            <a:off x="42970" y="20408"/>
            <a:ext cx="5151436" cy="1958704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E6992-BBA6-A77B-24F6-79A245F93289}"/>
              </a:ext>
            </a:extLst>
          </p:cNvPr>
          <p:cNvSpPr/>
          <p:nvPr/>
        </p:nvSpPr>
        <p:spPr>
          <a:xfrm>
            <a:off x="30069" y="3870542"/>
            <a:ext cx="5151437" cy="301806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256285-20E4-9437-917A-72334DD63F60}"/>
              </a:ext>
            </a:extLst>
          </p:cNvPr>
          <p:cNvSpPr/>
          <p:nvPr/>
        </p:nvSpPr>
        <p:spPr>
          <a:xfrm>
            <a:off x="30070" y="1979112"/>
            <a:ext cx="2512714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4873A-63C4-4200-526E-EB88370B35E6}"/>
              </a:ext>
            </a:extLst>
          </p:cNvPr>
          <p:cNvSpPr/>
          <p:nvPr/>
        </p:nvSpPr>
        <p:spPr>
          <a:xfrm>
            <a:off x="4434777" y="1979111"/>
            <a:ext cx="746729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4F1C3-193F-3BAC-164F-CA5BBC1B4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0" t="29623" r="12512" b="43345"/>
          <a:stretch/>
        </p:blipFill>
        <p:spPr bwMode="auto">
          <a:xfrm>
            <a:off x="5207306" y="163648"/>
            <a:ext cx="6106538" cy="584803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7065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E8980-739D-8BA7-2BE9-4FBE4D170E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D52E975-0DB4-FDE7-C100-0F69910F1DF1}"/>
              </a:ext>
            </a:extLst>
          </p:cNvPr>
          <p:cNvSpPr/>
          <p:nvPr/>
        </p:nvSpPr>
        <p:spPr>
          <a:xfrm>
            <a:off x="314793" y="748259"/>
            <a:ext cx="5745402" cy="5937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104741CC-A253-2C30-3B99-A5164F33A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5F20542-0288-63E1-596C-31C13B0B5A84}"/>
              </a:ext>
            </a:extLst>
          </p:cNvPr>
          <p:cNvSpPr txBox="1"/>
          <p:nvPr/>
        </p:nvSpPr>
        <p:spPr>
          <a:xfrm>
            <a:off x="425155" y="1174977"/>
            <a:ext cx="6964996" cy="5789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(fill=continent=="Asia")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scale_fill_manual</a:t>
            </a:r>
            <a:r>
              <a:rPr lang="en-US" dirty="0">
                <a:latin typeface="Monaco" pitchFamily="2" charset="77"/>
              </a:rPr>
              <a:t>(value = </a:t>
            </a:r>
            <a:r>
              <a:rPr lang="en-US" dirty="0" err="1">
                <a:latin typeface="Monaco" pitchFamily="2" charset="77"/>
              </a:rPr>
              <a:t>DukeColors</a:t>
            </a:r>
            <a:r>
              <a:rPr lang="en-US" dirty="0">
                <a:latin typeface="Monaco" pitchFamily="2" charset="77"/>
              </a:rPr>
              <a:t>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b="1" dirty="0" err="1">
                <a:latin typeface="Monaco" pitchFamily="2" charset="77"/>
              </a:rPr>
              <a:t>theme_minimal</a:t>
            </a:r>
            <a:r>
              <a:rPr lang="en-US" b="1" dirty="0">
                <a:latin typeface="Monaco" pitchFamily="2" charset="77"/>
              </a:rPr>
              <a:t>() +</a:t>
            </a:r>
          </a:p>
          <a:p>
            <a:pPr>
              <a:lnSpc>
                <a:spcPts val="3060"/>
              </a:lnSpc>
            </a:pPr>
            <a:r>
              <a:rPr lang="en-US" b="1" dirty="0">
                <a:latin typeface="Monaco" pitchFamily="2" charset="77"/>
              </a:rPr>
              <a:t>  theme(</a:t>
            </a:r>
          </a:p>
          <a:p>
            <a:pPr>
              <a:lnSpc>
                <a:spcPts val="3060"/>
              </a:lnSpc>
            </a:pPr>
            <a:r>
              <a:rPr lang="en-US" b="1" dirty="0">
                <a:latin typeface="Monaco" pitchFamily="2" charset="77"/>
              </a:rPr>
              <a:t>      </a:t>
            </a:r>
            <a:r>
              <a:rPr lang="en-US" dirty="0" err="1">
                <a:latin typeface="Monaco" pitchFamily="2" charset="77"/>
              </a:rPr>
              <a:t>axis.line.x.bottom</a:t>
            </a:r>
            <a:r>
              <a:rPr lang="en-US" dirty="0">
                <a:latin typeface="Monaco" pitchFamily="2" charset="77"/>
              </a:rPr>
              <a:t>=</a:t>
            </a:r>
            <a:r>
              <a:rPr lang="en-US" dirty="0" err="1">
                <a:latin typeface="Monaco" pitchFamily="2" charset="77"/>
              </a:rPr>
              <a:t>element_line</a:t>
            </a:r>
            <a:r>
              <a:rPr lang="en-US" dirty="0">
                <a:latin typeface="Monaco" pitchFamily="2" charset="77"/>
              </a:rPr>
              <a:t>(),</a:t>
            </a:r>
          </a:p>
          <a:p>
            <a:pPr>
              <a:lnSpc>
                <a:spcPts val="3060"/>
              </a:lnSpc>
            </a:pPr>
            <a:r>
              <a:rPr lang="en-US" dirty="0">
                <a:latin typeface="Monaco" pitchFamily="2" charset="77"/>
              </a:rPr>
              <a:t>      </a:t>
            </a:r>
            <a:r>
              <a:rPr lang="en-US" dirty="0" err="1">
                <a:latin typeface="Monaco" pitchFamily="2" charset="77"/>
              </a:rPr>
              <a:t>axis.line.y.left</a:t>
            </a:r>
            <a:r>
              <a:rPr lang="en-US" dirty="0">
                <a:latin typeface="Monaco" pitchFamily="2" charset="77"/>
              </a:rPr>
              <a:t>=</a:t>
            </a:r>
            <a:r>
              <a:rPr lang="en-US" dirty="0" err="1">
                <a:latin typeface="Monaco" pitchFamily="2" charset="77"/>
              </a:rPr>
              <a:t>element_line</a:t>
            </a:r>
            <a:r>
              <a:rPr lang="en-US" dirty="0">
                <a:latin typeface="Monaco" pitchFamily="2" charset="77"/>
              </a:rPr>
              <a:t>()</a:t>
            </a:r>
          </a:p>
          <a:p>
            <a:pPr>
              <a:lnSpc>
                <a:spcPts val="3060"/>
              </a:lnSpc>
            </a:pPr>
            <a:r>
              <a:rPr lang="en-US" dirty="0">
                <a:latin typeface="Monaco" pitchFamily="2" charset="77"/>
              </a:rPr>
              <a:t>	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D6EF6363-D4B7-CFB3-A170-51C54BED9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1657966"/>
            <a:ext cx="5517199" cy="454796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FD1AE97-F656-AE51-6E72-FB580E82EF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5959" y="1657964"/>
            <a:ext cx="5721247" cy="471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96F4CA-06B6-63B9-B5C1-D58C27A46F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54" y="931242"/>
            <a:ext cx="4924627" cy="73386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3EC38C3-77FF-4F6C-0009-D899249FFA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31807" y="1546763"/>
            <a:ext cx="6172039" cy="475071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02251196-504E-7248-F85B-99981F96016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66380" y="1593199"/>
            <a:ext cx="6127146" cy="471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709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7C6A5-FDB9-E670-FA13-F55F9C6208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CD628C7-89C9-2CFA-EA6F-F8745FCFAF8D}"/>
              </a:ext>
            </a:extLst>
          </p:cNvPr>
          <p:cNvSpPr/>
          <p:nvPr/>
        </p:nvSpPr>
        <p:spPr>
          <a:xfrm>
            <a:off x="314793" y="748259"/>
            <a:ext cx="5745402" cy="59373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981CE9-9117-15D6-1C2E-8FC4BBCFBD34}"/>
              </a:ext>
            </a:extLst>
          </p:cNvPr>
          <p:cNvSpPr txBox="1"/>
          <p:nvPr/>
        </p:nvSpPr>
        <p:spPr>
          <a:xfrm>
            <a:off x="425155" y="1174977"/>
            <a:ext cx="6964996" cy="57890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(fill=continent=="Asia")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scale_fill_manual</a:t>
            </a:r>
            <a:r>
              <a:rPr lang="en-US" dirty="0">
                <a:latin typeface="Monaco" pitchFamily="2" charset="77"/>
              </a:rPr>
              <a:t>(value = </a:t>
            </a:r>
            <a:r>
              <a:rPr lang="en-US" dirty="0" err="1">
                <a:latin typeface="Monaco" pitchFamily="2" charset="77"/>
              </a:rPr>
              <a:t>DukeColors</a:t>
            </a:r>
            <a:r>
              <a:rPr lang="en-US" dirty="0">
                <a:latin typeface="Monaco" pitchFamily="2" charset="77"/>
              </a:rPr>
              <a:t>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b="1" dirty="0" err="1">
                <a:latin typeface="Monaco" pitchFamily="2" charset="77"/>
              </a:rPr>
              <a:t>theme_minimal</a:t>
            </a:r>
            <a:r>
              <a:rPr lang="en-US" b="1" dirty="0">
                <a:latin typeface="Monaco" pitchFamily="2" charset="77"/>
              </a:rPr>
              <a:t>() +</a:t>
            </a:r>
          </a:p>
          <a:p>
            <a:pPr>
              <a:lnSpc>
                <a:spcPts val="3060"/>
              </a:lnSpc>
            </a:pPr>
            <a:r>
              <a:rPr lang="en-US" b="1" dirty="0">
                <a:latin typeface="Monaco" pitchFamily="2" charset="77"/>
              </a:rPr>
              <a:t>  theme(</a:t>
            </a:r>
          </a:p>
          <a:p>
            <a:pPr>
              <a:lnSpc>
                <a:spcPts val="3060"/>
              </a:lnSpc>
            </a:pPr>
            <a:r>
              <a:rPr lang="en-US" b="1" dirty="0">
                <a:latin typeface="Monaco" pitchFamily="2" charset="77"/>
              </a:rPr>
              <a:t>      </a:t>
            </a:r>
            <a:r>
              <a:rPr lang="en-US" dirty="0" err="1">
                <a:latin typeface="Monaco" pitchFamily="2" charset="77"/>
              </a:rPr>
              <a:t>axis.line.x.bottom</a:t>
            </a:r>
            <a:r>
              <a:rPr lang="en-US" dirty="0">
                <a:latin typeface="Monaco" pitchFamily="2" charset="77"/>
              </a:rPr>
              <a:t>=</a:t>
            </a:r>
            <a:r>
              <a:rPr lang="en-US" dirty="0" err="1">
                <a:latin typeface="Monaco" pitchFamily="2" charset="77"/>
              </a:rPr>
              <a:t>element_line</a:t>
            </a:r>
            <a:r>
              <a:rPr lang="en-US" dirty="0">
                <a:latin typeface="Monaco" pitchFamily="2" charset="77"/>
              </a:rPr>
              <a:t>(),</a:t>
            </a:r>
          </a:p>
          <a:p>
            <a:pPr>
              <a:lnSpc>
                <a:spcPts val="3060"/>
              </a:lnSpc>
            </a:pPr>
            <a:r>
              <a:rPr lang="en-US" dirty="0">
                <a:latin typeface="Monaco" pitchFamily="2" charset="77"/>
              </a:rPr>
              <a:t>      </a:t>
            </a:r>
            <a:r>
              <a:rPr lang="en-US" dirty="0" err="1">
                <a:latin typeface="Monaco" pitchFamily="2" charset="77"/>
              </a:rPr>
              <a:t>axis.line.y.left</a:t>
            </a:r>
            <a:r>
              <a:rPr lang="en-US" dirty="0">
                <a:latin typeface="Monaco" pitchFamily="2" charset="77"/>
              </a:rPr>
              <a:t>=</a:t>
            </a:r>
            <a:r>
              <a:rPr lang="en-US" dirty="0" err="1">
                <a:latin typeface="Monaco" pitchFamily="2" charset="77"/>
              </a:rPr>
              <a:t>element_line</a:t>
            </a:r>
            <a:r>
              <a:rPr lang="en-US" dirty="0">
                <a:latin typeface="Monaco" pitchFamily="2" charset="77"/>
              </a:rPr>
              <a:t>()</a:t>
            </a:r>
          </a:p>
          <a:p>
            <a:pPr>
              <a:lnSpc>
                <a:spcPts val="3060"/>
              </a:lnSpc>
            </a:pPr>
            <a:r>
              <a:rPr lang="en-US" dirty="0">
                <a:latin typeface="Monaco" pitchFamily="2" charset="77"/>
              </a:rPr>
              <a:t>	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432BF6-8062-59E7-1951-E4B003C0E9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54" y="931242"/>
            <a:ext cx="4924627" cy="73386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4E62B2F-3C44-308A-077D-49EF4F3BEE80}"/>
              </a:ext>
            </a:extLst>
          </p:cNvPr>
          <p:cNvGrpSpPr/>
          <p:nvPr/>
        </p:nvGrpSpPr>
        <p:grpSpPr>
          <a:xfrm>
            <a:off x="5390981" y="748259"/>
            <a:ext cx="929391" cy="733866"/>
            <a:chOff x="4886793" y="1724521"/>
            <a:chExt cx="929391" cy="733866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C5CEAF5-4FA1-3FF2-29A7-82CCFDC8246D}"/>
                </a:ext>
              </a:extLst>
            </p:cNvPr>
            <p:cNvSpPr/>
            <p:nvPr/>
          </p:nvSpPr>
          <p:spPr>
            <a:xfrm>
              <a:off x="4886793" y="1724521"/>
              <a:ext cx="929391" cy="7338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C097496-8B68-BAAB-4860-8E68179DED53}"/>
                </a:ext>
              </a:extLst>
            </p:cNvPr>
            <p:cNvSpPr/>
            <p:nvPr/>
          </p:nvSpPr>
          <p:spPr>
            <a:xfrm rot="5400000">
              <a:off x="5181804" y="1928444"/>
              <a:ext cx="418354" cy="32602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4" name="Graphic 13">
            <a:extLst>
              <a:ext uri="{FF2B5EF4-FFF2-40B4-BE49-F238E27FC236}">
                <a16:creationId xmlns:a16="http://schemas.microsoft.com/office/drawing/2014/main" id="{AE89B743-FAE5-AC58-E7EB-25BF5E8990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85940" y="1545148"/>
            <a:ext cx="5996766" cy="461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39506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30" y="117655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30" y="186476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30" y="25500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30" y="321011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30" y="400399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30" y="478682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34" y="550731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8" y="564694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Exporting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7B291E-C911-032B-EE54-F880560C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2" y="1808241"/>
            <a:ext cx="508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8BA2A-A66D-1913-852A-08C410A85D6C}"/>
              </a:ext>
            </a:extLst>
          </p:cNvPr>
          <p:cNvSpPr txBox="1"/>
          <p:nvPr/>
        </p:nvSpPr>
        <p:spPr>
          <a:xfrm>
            <a:off x="5979175" y="467740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4996"/>
                </a:solidFill>
              </a:rPr>
              <a:t>.pdf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178023BA-FE48-EB32-6E0C-D66A50640BBF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1A5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8A044B10-939F-3446-2FF0-8E2D34D11B4B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D989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0FCE8B23-BB08-05E7-5A7B-1F5F97E98291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A99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201643DA-B1E7-EDF4-C46C-3EAFF1BAB80D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0D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B3A8D7E-6C82-9FC4-97EE-80C3676420E3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E2C2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E289247-B1A8-8B41-549B-2D8F484BFFA4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2A7D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185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4F0ED2C-EC24-D518-6164-E6D4B69F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9" y="294833"/>
            <a:ext cx="8825345" cy="62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857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49D4B-2348-7C16-002F-29570FD90468}"/>
              </a:ext>
            </a:extLst>
          </p:cNvPr>
          <p:cNvSpPr txBox="1"/>
          <p:nvPr/>
        </p:nvSpPr>
        <p:spPr>
          <a:xfrm>
            <a:off x="4203986" y="1570011"/>
            <a:ext cx="321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Lets give it a 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F819F-3B67-B70B-5BE5-0E06771456B7}"/>
              </a:ext>
            </a:extLst>
          </p:cNvPr>
          <p:cNvSpPr txBox="1"/>
          <p:nvPr/>
        </p:nvSpPr>
        <p:spPr>
          <a:xfrm>
            <a:off x="2479729" y="2822291"/>
            <a:ext cx="7861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4000" dirty="0" err="1">
                <a:solidFill>
                  <a:schemeClr val="accent2">
                    <a:lumMod val="75000"/>
                  </a:schemeClr>
                </a:solidFill>
              </a:rPr>
              <a:t>tinyurl.com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/ggplot2mids</a:t>
            </a:r>
          </a:p>
        </p:txBody>
      </p:sp>
    </p:spTree>
    <p:extLst>
      <p:ext uri="{BB962C8B-B14F-4D97-AF65-F5344CB8AC3E}">
        <p14:creationId xmlns:p14="http://schemas.microsoft.com/office/powerpoint/2010/main" val="38947135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16B85-037D-C8B7-AD1D-BF065C5B2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55"/>
          <a:stretch/>
        </p:blipFill>
        <p:spPr>
          <a:xfrm>
            <a:off x="978569" y="218810"/>
            <a:ext cx="9413940" cy="64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00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E85D-3860-231C-B4AB-D2F5A627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CD0A6B0A-A0FC-540C-6D53-A3B52556BC62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4B4DE-1B45-2469-C0F5-87E4E818D032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B39B8-BFBF-63E6-2057-CD9E56850C5C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49461E-BAAB-5EC6-3E63-FFE1A8902B72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62A2C-B3A5-C18C-B2DA-EEC422C59477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404556-11A5-6DFD-88C2-170AEC528A20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9677E-6D98-330D-059B-7D274431B3C3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80C37-A479-5132-77BB-0E5CBDEF899D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B60CB9-148D-F66C-0675-DBF75ADD9217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65271-B264-B859-3B91-308B2CF20C6C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930EC-0EE7-3C05-E9AA-106684E8A20B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E9819-9CA9-D4EB-7F86-A4268CD73FEB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197C1-86AC-3700-1FB1-25C505FA7DBB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49BD32-72C2-55A3-1A67-43D755BC9A26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rgbClr val="7744C4">
              <a:alpha val="54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A5455-B7A8-D615-18BC-FD14C50B96F9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247D01-9892-85F8-78CE-CA0BC2891EDE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rgbClr val="C45344">
              <a:alpha val="49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651AE-8553-5844-8D2E-A978903FBDA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40E7D31-0205-41ED-C061-92CF00AF5707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accent4">
              <a:lumMod val="75000"/>
              <a:alpha val="54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  <p:sp>
        <p:nvSpPr>
          <p:cNvPr id="32" name="Parallelogram 31">
            <a:extLst>
              <a:ext uri="{FF2B5EF4-FFF2-40B4-BE49-F238E27FC236}">
                <a16:creationId xmlns:a16="http://schemas.microsoft.com/office/drawing/2014/main" id="{E7FB9C5E-51EA-403B-A04B-2BA14FD092AD}"/>
              </a:ext>
            </a:extLst>
          </p:cNvPr>
          <p:cNvSpPr/>
          <p:nvPr/>
        </p:nvSpPr>
        <p:spPr>
          <a:xfrm rot="2091145">
            <a:off x="9700897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1A5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Parallelogram 32">
            <a:extLst>
              <a:ext uri="{FF2B5EF4-FFF2-40B4-BE49-F238E27FC236}">
                <a16:creationId xmlns:a16="http://schemas.microsoft.com/office/drawing/2014/main" id="{A7CC5054-78A1-873A-58BE-E8546DF79176}"/>
              </a:ext>
            </a:extLst>
          </p:cNvPr>
          <p:cNvSpPr/>
          <p:nvPr/>
        </p:nvSpPr>
        <p:spPr>
          <a:xfrm rot="2091145">
            <a:off x="9712275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D989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arallelogram 33">
            <a:extLst>
              <a:ext uri="{FF2B5EF4-FFF2-40B4-BE49-F238E27FC236}">
                <a16:creationId xmlns:a16="http://schemas.microsoft.com/office/drawing/2014/main" id="{AD29D9D5-E481-6DE6-E163-814189B1F10F}"/>
              </a:ext>
            </a:extLst>
          </p:cNvPr>
          <p:cNvSpPr/>
          <p:nvPr/>
        </p:nvSpPr>
        <p:spPr>
          <a:xfrm rot="2091145">
            <a:off x="9709252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A99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5565454C-D828-E43E-AE02-52BA0092E137}"/>
              </a:ext>
            </a:extLst>
          </p:cNvPr>
          <p:cNvSpPr/>
          <p:nvPr/>
        </p:nvSpPr>
        <p:spPr>
          <a:xfrm rot="2091145">
            <a:off x="9734310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0D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Parallelogram 35">
            <a:extLst>
              <a:ext uri="{FF2B5EF4-FFF2-40B4-BE49-F238E27FC236}">
                <a16:creationId xmlns:a16="http://schemas.microsoft.com/office/drawing/2014/main" id="{A0DDF712-A218-0081-14EE-1F7E660DB61F}"/>
              </a:ext>
            </a:extLst>
          </p:cNvPr>
          <p:cNvSpPr/>
          <p:nvPr/>
        </p:nvSpPr>
        <p:spPr>
          <a:xfrm rot="2091145">
            <a:off x="9720271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E2C2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Parallelogram 36">
            <a:extLst>
              <a:ext uri="{FF2B5EF4-FFF2-40B4-BE49-F238E27FC236}">
                <a16:creationId xmlns:a16="http://schemas.microsoft.com/office/drawing/2014/main" id="{E714FC5B-BE67-32BC-BC72-56B85C4D3D39}"/>
              </a:ext>
            </a:extLst>
          </p:cNvPr>
          <p:cNvSpPr/>
          <p:nvPr/>
        </p:nvSpPr>
        <p:spPr>
          <a:xfrm rot="2091145">
            <a:off x="9742308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2A7D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331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AD6ED74-EE00-B8F5-58D8-B57662CE36FC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CD5761-22A6-0BD1-EE64-FDA6BEB679CC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0F4CE-5A9D-8A4F-9EA8-EC738689183D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B75B5C-CDB3-5D24-5B96-EC78C35EE01F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EDD91-9583-1156-5E9E-26D7DB95845A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01DB83-2CAA-4480-FBAC-268A3EB203C8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2BDC9-2A9D-7FA4-E606-777CEE604BC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647492-4373-D384-CE76-D6A2ECB680D3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27305F3-4291-E9FB-74A2-32AAE259E640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A831E19F-B7A8-270B-E354-295EC2398351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38456FF0-74E5-02B3-269D-3C6D4BE45B24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1922C1FC-899B-CC33-31FD-852AC991D964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0D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3E9028B9-B7CC-9200-6C13-4AD41A072ABB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E2C2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BE5D66EE-4C4A-1863-4573-9EA8A0F0E5D4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2A7D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7168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402B2CF-D12D-D672-0E6F-88FAF563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5448E461-D67D-2CAD-8879-1D3A403A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71" y="503088"/>
            <a:ext cx="6834956" cy="1478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BE91AE-AC37-D5DA-7A5B-AB3E058C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1" y="2032009"/>
            <a:ext cx="6398986" cy="4825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F40BC-57AD-13D3-02FC-3934E2CD31CC}"/>
              </a:ext>
            </a:extLst>
          </p:cNvPr>
          <p:cNvSpPr txBox="1"/>
          <p:nvPr/>
        </p:nvSpPr>
        <p:spPr>
          <a:xfrm>
            <a:off x="179563" y="1191313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5CCF90-3626-1487-A8D8-C72A470A724F}"/>
              </a:ext>
            </a:extLst>
          </p:cNvPr>
          <p:cNvSpPr/>
          <p:nvPr/>
        </p:nvSpPr>
        <p:spPr>
          <a:xfrm>
            <a:off x="1367851" y="1194659"/>
            <a:ext cx="214278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CB1AE2C-FCB3-002A-5FC7-47F01D11AA52}"/>
              </a:ext>
            </a:extLst>
          </p:cNvPr>
          <p:cNvSpPr/>
          <p:nvPr/>
        </p:nvSpPr>
        <p:spPr>
          <a:xfrm>
            <a:off x="1367851" y="2420037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D31AD9-4CC6-B231-CB1B-EC59BD2C9FCE}"/>
              </a:ext>
            </a:extLst>
          </p:cNvPr>
          <p:cNvSpPr txBox="1"/>
          <p:nvPr/>
        </p:nvSpPr>
        <p:spPr>
          <a:xfrm>
            <a:off x="3397203" y="1179010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6929A6-A2D2-64E2-6EC6-AF593125E71D}"/>
              </a:ext>
            </a:extLst>
          </p:cNvPr>
          <p:cNvSpPr/>
          <p:nvPr/>
        </p:nvSpPr>
        <p:spPr>
          <a:xfrm>
            <a:off x="1367851" y="1813688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7F4A4-A487-F81B-A784-78AF8D7E539D}"/>
              </a:ext>
            </a:extLst>
          </p:cNvPr>
          <p:cNvSpPr txBox="1"/>
          <p:nvPr/>
        </p:nvSpPr>
        <p:spPr>
          <a:xfrm>
            <a:off x="4528815" y="1776088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)+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8908F2-883B-766A-9236-ECCE055A1367}"/>
              </a:ext>
            </a:extLst>
          </p:cNvPr>
          <p:cNvSpPr/>
          <p:nvPr/>
        </p:nvSpPr>
        <p:spPr>
          <a:xfrm>
            <a:off x="551543" y="2246793"/>
            <a:ext cx="4641301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3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2E75D1C-7FFD-393C-86AB-9DE8388F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86CB07FB-8996-DEEF-938F-8675D380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71" y="503088"/>
            <a:ext cx="6834956" cy="1478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8C4295-E8BD-C138-7BC4-C8226EE4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1" y="2032009"/>
            <a:ext cx="6398986" cy="4825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314B1-33F8-6EAD-2645-08B308576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199" y="2030294"/>
            <a:ext cx="6401258" cy="4827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2F528F-D181-2378-33AC-06488AE494C9}"/>
              </a:ext>
            </a:extLst>
          </p:cNvPr>
          <p:cNvSpPr txBox="1"/>
          <p:nvPr/>
        </p:nvSpPr>
        <p:spPr>
          <a:xfrm>
            <a:off x="179563" y="1191313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B475749-9611-01BE-F5B0-68EF6975F0DC}"/>
              </a:ext>
            </a:extLst>
          </p:cNvPr>
          <p:cNvSpPr/>
          <p:nvPr/>
        </p:nvSpPr>
        <p:spPr>
          <a:xfrm>
            <a:off x="1367851" y="1194659"/>
            <a:ext cx="214278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74F0B7-D3B5-164C-AEB0-E28996A2C81A}"/>
              </a:ext>
            </a:extLst>
          </p:cNvPr>
          <p:cNvSpPr/>
          <p:nvPr/>
        </p:nvSpPr>
        <p:spPr>
          <a:xfrm>
            <a:off x="1367851" y="2420037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28BC3-7B50-05FC-A4C9-967D36CC7460}"/>
              </a:ext>
            </a:extLst>
          </p:cNvPr>
          <p:cNvSpPr txBox="1"/>
          <p:nvPr/>
        </p:nvSpPr>
        <p:spPr>
          <a:xfrm>
            <a:off x="3397203" y="1179010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1B5F30-5519-465C-3A37-B4879B1EFB98}"/>
              </a:ext>
            </a:extLst>
          </p:cNvPr>
          <p:cNvSpPr/>
          <p:nvPr/>
        </p:nvSpPr>
        <p:spPr>
          <a:xfrm>
            <a:off x="1367851" y="1813688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1208BD-E134-B3FE-D35A-C126B9FE68FD}"/>
              </a:ext>
            </a:extLst>
          </p:cNvPr>
          <p:cNvSpPr txBox="1"/>
          <p:nvPr/>
        </p:nvSpPr>
        <p:spPr>
          <a:xfrm>
            <a:off x="4528815" y="1776088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)+</a:t>
            </a:r>
          </a:p>
        </p:txBody>
      </p:sp>
    </p:spTree>
    <p:extLst>
      <p:ext uri="{BB962C8B-B14F-4D97-AF65-F5344CB8AC3E}">
        <p14:creationId xmlns:p14="http://schemas.microsoft.com/office/powerpoint/2010/main" val="212538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C854D3-92CB-2FAA-F560-2ACBD9839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9E1F712-389C-1F9A-634A-C03AB905094D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D148C2F-1E25-91F4-26AA-8A5FCE3556E1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DBBA88F-8F09-A926-A3DD-1C524AF621AA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36025A6-0CC0-BFD2-797B-9A88E905E1BF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07B324C-77D4-7F61-6A48-A9673F17B09D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E8DD02-A766-9293-6901-CCA430342711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16887E-58C0-E655-2F83-921499D82613}"/>
              </a:ext>
            </a:extLst>
          </p:cNvPr>
          <p:cNvSpPr/>
          <p:nvPr/>
        </p:nvSpPr>
        <p:spPr>
          <a:xfrm>
            <a:off x="1383707" y="2061107"/>
            <a:ext cx="5499440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945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BAA02B-3CD7-C4E0-C689-71141DBD3B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2089F9-AD52-451F-E2FC-22466A326D7B}"/>
              </a:ext>
            </a:extLst>
          </p:cNvPr>
          <p:cNvSpPr txBox="1"/>
          <p:nvPr/>
        </p:nvSpPr>
        <p:spPr>
          <a:xfrm>
            <a:off x="300941" y="277792"/>
            <a:ext cx="1124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ggplot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expects your data to be in a “tidy”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F7056D-FD48-088C-AD99-AD4576734915}"/>
              </a:ext>
            </a:extLst>
          </p:cNvPr>
          <p:cNvSpPr txBox="1"/>
          <p:nvPr/>
        </p:nvSpPr>
        <p:spPr>
          <a:xfrm>
            <a:off x="6686942" y="1741013"/>
            <a:ext cx="357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 (aka “Tidy”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D71FF1-83C2-AEBF-2D3C-1DED09DA15B8}"/>
              </a:ext>
            </a:extLst>
          </p:cNvPr>
          <p:cNvSpPr txBox="1"/>
          <p:nvPr/>
        </p:nvSpPr>
        <p:spPr>
          <a:xfrm>
            <a:off x="1183230" y="1741013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39E6C-395C-6C18-EB97-F26B021E38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2219233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AA9B609-8E7B-55A8-562D-731BA9F6C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2218704"/>
            <a:ext cx="3341176" cy="26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09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0CA9C-4350-DE0E-5242-40A95F2C5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27F5E7-0157-DC88-6DDA-FA495A4BE90F}"/>
              </a:ext>
            </a:extLst>
          </p:cNvPr>
          <p:cNvSpPr txBox="1"/>
          <p:nvPr/>
        </p:nvSpPr>
        <p:spPr>
          <a:xfrm>
            <a:off x="300941" y="277792"/>
            <a:ext cx="112462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  <a:p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ggplot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expects your data to be in a “tidy”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04C37-5540-9163-D078-7AA47BC29E20}"/>
              </a:ext>
            </a:extLst>
          </p:cNvPr>
          <p:cNvSpPr txBox="1"/>
          <p:nvPr/>
        </p:nvSpPr>
        <p:spPr>
          <a:xfrm>
            <a:off x="6686942" y="1741013"/>
            <a:ext cx="3570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 (aka “Tidy”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2224F-F8CB-507D-A02B-9A027F23E5B9}"/>
              </a:ext>
            </a:extLst>
          </p:cNvPr>
          <p:cNvSpPr txBox="1"/>
          <p:nvPr/>
        </p:nvSpPr>
        <p:spPr>
          <a:xfrm>
            <a:off x="1183230" y="1741013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F111A-C4A7-C2F4-8E25-0F8283A4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2219233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1267B-C09F-62CD-2E18-39A35C92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2218704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FA2FAA-6DEF-8751-3C56-8328B37D064E}"/>
              </a:ext>
            </a:extLst>
          </p:cNvPr>
          <p:cNvSpPr/>
          <p:nvPr/>
        </p:nvSpPr>
        <p:spPr>
          <a:xfrm>
            <a:off x="7994074" y="2613566"/>
            <a:ext cx="2174133" cy="233368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6E8529-A1D7-D631-6E0F-B772F1C62770}"/>
              </a:ext>
            </a:extLst>
          </p:cNvPr>
          <p:cNvSpPr/>
          <p:nvPr/>
        </p:nvSpPr>
        <p:spPr>
          <a:xfrm>
            <a:off x="2452255" y="2215270"/>
            <a:ext cx="2142328" cy="163179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9862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0D21D-7CBD-0351-3F66-3CB06C062740}"/>
              </a:ext>
            </a:extLst>
          </p:cNvPr>
          <p:cNvSpPr/>
          <p:nvPr/>
        </p:nvSpPr>
        <p:spPr>
          <a:xfrm>
            <a:off x="595745" y="4715483"/>
            <a:ext cx="11000509" cy="1485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EE68DE-B2C1-0E35-5190-057ACBE6C913}"/>
              </a:ext>
            </a:extLst>
          </p:cNvPr>
          <p:cNvSpPr/>
          <p:nvPr/>
        </p:nvSpPr>
        <p:spPr>
          <a:xfrm>
            <a:off x="7980217" y="2230586"/>
            <a:ext cx="2187989" cy="21862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C7FCE-1047-5CCA-3FB7-8F616082D2EF}"/>
              </a:ext>
            </a:extLst>
          </p:cNvPr>
          <p:cNvSpPr/>
          <p:nvPr/>
        </p:nvSpPr>
        <p:spPr>
          <a:xfrm>
            <a:off x="2507673" y="1793240"/>
            <a:ext cx="2086910" cy="1631795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A5B2D-CD5A-A5F0-A99D-A62677A087EE}"/>
              </a:ext>
            </a:extLst>
          </p:cNvPr>
          <p:cNvSpPr txBox="1"/>
          <p:nvPr/>
        </p:nvSpPr>
        <p:spPr>
          <a:xfrm>
            <a:off x="797513" y="4878003"/>
            <a:ext cx="10286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079C1"/>
                </a:solidFill>
                <a:latin typeface="Monaco" pitchFamily="2" charset="77"/>
              </a:rPr>
              <a:t>Long_data</a:t>
            </a:r>
            <a:r>
              <a:rPr lang="en-US" sz="2400" dirty="0">
                <a:solidFill>
                  <a:srgbClr val="5079C1"/>
                </a:solidFill>
                <a:latin typeface="Monaco" pitchFamily="2" charset="77"/>
              </a:rPr>
              <a:t> </a:t>
            </a:r>
            <a:r>
              <a:rPr lang="en-US" sz="2400" dirty="0">
                <a:latin typeface="Monaco" pitchFamily="2" charset="77"/>
              </a:rPr>
              <a:t>&lt;-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Wide_data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 </a:t>
            </a:r>
            <a:r>
              <a:rPr lang="en-US" sz="2400" dirty="0">
                <a:latin typeface="Monaco" pitchFamily="2" charset="77"/>
              </a:rPr>
              <a:t>|&gt;</a:t>
            </a:r>
          </a:p>
          <a:p>
            <a:r>
              <a:rPr lang="en-US" sz="2400" dirty="0">
                <a:latin typeface="Monaco" pitchFamily="2" charset="77"/>
              </a:rPr>
              <a:t>			</a:t>
            </a:r>
            <a:r>
              <a:rPr lang="en-US" sz="2400" dirty="0" err="1">
                <a:latin typeface="Monaco" pitchFamily="2" charset="77"/>
              </a:rPr>
              <a:t>pivot_longer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names_to</a:t>
            </a:r>
            <a:r>
              <a:rPr lang="en-US" sz="2400" dirty="0">
                <a:latin typeface="Monaco" pitchFamily="2" charset="77"/>
              </a:rPr>
              <a:t> = sex, </a:t>
            </a:r>
          </a:p>
          <a:p>
            <a:r>
              <a:rPr lang="en-US" sz="2400" dirty="0">
                <a:latin typeface="Monaco" pitchFamily="2" charset="77"/>
              </a:rPr>
              <a:t>                               </a:t>
            </a:r>
            <a:r>
              <a:rPr lang="en-US" sz="2400" dirty="0" err="1">
                <a:latin typeface="Monaco" pitchFamily="2" charset="77"/>
              </a:rPr>
              <a:t>values_to</a:t>
            </a:r>
            <a:r>
              <a:rPr lang="en-US" sz="2400" dirty="0">
                <a:latin typeface="Monaco" pitchFamily="2" charset="77"/>
              </a:rPr>
              <a:t> = number)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05AED5-4D4D-86C8-A831-917677A77D57}"/>
              </a:ext>
            </a:extLst>
          </p:cNvPr>
          <p:cNvCxnSpPr/>
          <p:nvPr/>
        </p:nvCxnSpPr>
        <p:spPr>
          <a:xfrm>
            <a:off x="5034807" y="2707920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82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1766371" y="2883840"/>
            <a:ext cx="667330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Lauren Nichols</a:t>
            </a:r>
          </a:p>
          <a:p>
            <a:r>
              <a:rPr lang="en-US" sz="2000" dirty="0">
                <a:latin typeface="+mj-lt"/>
                <a:cs typeface="Arial" panose="020B0604020202020204" pitchFamily="34" charset="0"/>
              </a:rPr>
              <a:t>Center for Data and Visualization Sciences – Duke Libraries</a:t>
            </a:r>
          </a:p>
          <a:p>
            <a:endParaRPr lang="en-US" sz="20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  <a:hlinkClick r:id="rId3"/>
              </a:rPr>
              <a:t>Lmn7@duke.edu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Jan 30, 2026</a:t>
            </a:r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B0A4B-667D-68D4-BB15-406FC4264B62}"/>
              </a:ext>
            </a:extLst>
          </p:cNvPr>
          <p:cNvSpPr txBox="1"/>
          <p:nvPr/>
        </p:nvSpPr>
        <p:spPr>
          <a:xfrm>
            <a:off x="1766371" y="870332"/>
            <a:ext cx="8659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Visualizing Data </a:t>
            </a:r>
          </a:p>
          <a:p>
            <a:r>
              <a:rPr lang="en-US" sz="4400" dirty="0"/>
              <a:t>in R using </a:t>
            </a:r>
            <a:r>
              <a:rPr lang="en-US" sz="4400" b="1" dirty="0"/>
              <a:t>ggplot2</a:t>
            </a:r>
            <a:endParaRPr lang="en-US" sz="40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C6F4AC-19B3-3A76-3A74-C51DA527F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87" y="769910"/>
            <a:ext cx="2332642" cy="269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A1614B-5A6C-89B1-0C06-4BEB9E1B20FD}"/>
              </a:ext>
            </a:extLst>
          </p:cNvPr>
          <p:cNvSpPr txBox="1"/>
          <p:nvPr/>
        </p:nvSpPr>
        <p:spPr>
          <a:xfrm>
            <a:off x="2168769" y="5420568"/>
            <a:ext cx="7854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dirty="0"/>
              <a:t>https://</a:t>
            </a:r>
            <a:r>
              <a:rPr lang="en-US" sz="3600" dirty="0" err="1"/>
              <a:t>tinyurl.com</a:t>
            </a:r>
            <a:r>
              <a:rPr lang="en-US" sz="3600" dirty="0"/>
              <a:t>/ggplot2fall25</a:t>
            </a:r>
          </a:p>
        </p:txBody>
      </p:sp>
    </p:spTree>
    <p:extLst>
      <p:ext uri="{BB962C8B-B14F-4D97-AF65-F5344CB8AC3E}">
        <p14:creationId xmlns:p14="http://schemas.microsoft.com/office/powerpoint/2010/main" val="30777331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BA0442EC-3D8B-B866-99EF-B3A923F53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90" y="1997960"/>
            <a:ext cx="7772400" cy="4341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19183D-EEBE-A091-7698-FEAD274E2A4E}"/>
              </a:ext>
            </a:extLst>
          </p:cNvPr>
          <p:cNvSpPr txBox="1"/>
          <p:nvPr/>
        </p:nvSpPr>
        <p:spPr>
          <a:xfrm>
            <a:off x="854439" y="914400"/>
            <a:ext cx="6175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happy &lt;- </a:t>
            </a:r>
            <a:r>
              <a:rPr lang="en-US" dirty="0" err="1">
                <a:latin typeface="Monaco" pitchFamily="2" charset="77"/>
              </a:rPr>
              <a:t>read_csv</a:t>
            </a:r>
            <a:r>
              <a:rPr lang="en-US" dirty="0">
                <a:latin typeface="Monaco" pitchFamily="2" charset="77"/>
              </a:rPr>
              <a:t>("</a:t>
            </a:r>
            <a:r>
              <a:rPr lang="en-US" dirty="0" err="1">
                <a:latin typeface="Monaco" pitchFamily="2" charset="77"/>
              </a:rPr>
              <a:t>Happiness.csv</a:t>
            </a:r>
            <a:r>
              <a:rPr lang="en-US" dirty="0">
                <a:latin typeface="Monaco" pitchFamily="2" charset="77"/>
              </a:rPr>
              <a:t>")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happy</a:t>
            </a:r>
          </a:p>
        </p:txBody>
      </p:sp>
    </p:spTree>
    <p:extLst>
      <p:ext uri="{BB962C8B-B14F-4D97-AF65-F5344CB8AC3E}">
        <p14:creationId xmlns:p14="http://schemas.microsoft.com/office/powerpoint/2010/main" val="307488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5FD97-1C41-CC2E-12E1-9A1BC0B6AD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ABBE06A3-DCFC-2974-9F37-1FB8E1064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090" y="1997960"/>
            <a:ext cx="7772400" cy="4341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CB84D6-4E29-901A-DB53-05EEA1D48513}"/>
              </a:ext>
            </a:extLst>
          </p:cNvPr>
          <p:cNvSpPr txBox="1"/>
          <p:nvPr/>
        </p:nvSpPr>
        <p:spPr>
          <a:xfrm>
            <a:off x="854439" y="914400"/>
            <a:ext cx="617594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happy &lt;- </a:t>
            </a:r>
            <a:r>
              <a:rPr lang="en-US" dirty="0" err="1">
                <a:latin typeface="Monaco" pitchFamily="2" charset="77"/>
              </a:rPr>
              <a:t>read_csv</a:t>
            </a:r>
            <a:r>
              <a:rPr lang="en-US" dirty="0">
                <a:latin typeface="Monaco" pitchFamily="2" charset="77"/>
              </a:rPr>
              <a:t>("</a:t>
            </a:r>
            <a:r>
              <a:rPr lang="en-US" dirty="0" err="1">
                <a:latin typeface="Monaco" pitchFamily="2" charset="77"/>
              </a:rPr>
              <a:t>Happiness.csv</a:t>
            </a:r>
            <a:r>
              <a:rPr lang="en-US" dirty="0">
                <a:latin typeface="Monaco" pitchFamily="2" charset="77"/>
              </a:rPr>
              <a:t>")</a:t>
            </a:r>
          </a:p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happy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04D549-C89D-8502-7FDB-D3A118C9509A}"/>
              </a:ext>
            </a:extLst>
          </p:cNvPr>
          <p:cNvSpPr/>
          <p:nvPr/>
        </p:nvSpPr>
        <p:spPr>
          <a:xfrm>
            <a:off x="6677117" y="2489866"/>
            <a:ext cx="2841637" cy="34537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45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9DA92-3EB7-3AAC-9DAE-CB8705D57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51DB7EDC-969A-4259-C1C8-959F412E982B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3B26D09-58EE-F620-7606-994861B17A81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BF0FD13-EDC0-49BA-1BAD-380AED1F77FF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21B4FEC-D1ED-CF8D-FE0A-6C9D0FF0FCB0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6590284-B1A9-718F-4FEF-EAEF3262431A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7DDFFE-BF37-4225-DEC1-70C765505B97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5626BE-266A-81EF-3C79-5E0158BDF9CC}"/>
              </a:ext>
            </a:extLst>
          </p:cNvPr>
          <p:cNvSpPr/>
          <p:nvPr/>
        </p:nvSpPr>
        <p:spPr>
          <a:xfrm>
            <a:off x="1383707" y="2061107"/>
            <a:ext cx="5499440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109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15EE5-8616-4385-3A90-5E1037F9DE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D557A86-A041-CE5B-49DB-FAD7BA4CC553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D24758A-E651-36A2-A069-DC13439228EC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805DF66-0DD8-3D79-4998-EA5EB984E980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62E8228-0084-B37B-E42A-2D2F3E6AFA1C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6F696E3-76BE-9B19-9F82-92B4C1E505E2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83177D-3E91-0074-E0DD-6D594FA4A48B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C17B12-1A85-A49E-3CAF-C9D137FBFBE2}"/>
              </a:ext>
            </a:extLst>
          </p:cNvPr>
          <p:cNvSpPr/>
          <p:nvPr/>
        </p:nvSpPr>
        <p:spPr>
          <a:xfrm>
            <a:off x="1383707" y="2061107"/>
            <a:ext cx="5499440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8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FD95C-0E1B-1BB7-4E6A-D0ADD855C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93C049F-B8A9-3690-4B00-986539B424A3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4760223-BE73-D9DA-9F35-D5AFC9A4F7E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1151D93-9E8C-E512-3254-6E98326CD3D6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FA8AB38-73F4-0DFD-33FF-9A0C3AF2B02A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39EA6C2-7A69-8DF1-9E3E-F6575408F1B4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031E78-9F20-D37A-6259-C829367B2945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9C8808-1E64-475B-C30A-2A7A09C9C8AE}"/>
              </a:ext>
            </a:extLst>
          </p:cNvPr>
          <p:cNvSpPr/>
          <p:nvPr/>
        </p:nvSpPr>
        <p:spPr>
          <a:xfrm>
            <a:off x="1367687" y="2545322"/>
            <a:ext cx="5499440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216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E4101-3F03-33CB-BEB7-7874C02B8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03B1145-4C8E-FD79-B3BD-4781292D8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041" y="1398354"/>
            <a:ext cx="7772400" cy="43416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EC6E9B-9C7F-3E51-8201-F5BFC397E073}"/>
              </a:ext>
            </a:extLst>
          </p:cNvPr>
          <p:cNvSpPr txBox="1"/>
          <p:nvPr/>
        </p:nvSpPr>
        <p:spPr>
          <a:xfrm>
            <a:off x="929390" y="314794"/>
            <a:ext cx="61759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Monaco" pitchFamily="2" charset="77"/>
            </a:endParaRPr>
          </a:p>
          <a:p>
            <a:r>
              <a:rPr lang="en-US" dirty="0">
                <a:latin typeface="Monaco" pitchFamily="2" charset="77"/>
              </a:rPr>
              <a:t>happy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0C7954-67C4-171D-B452-952C2B15D5C7}"/>
              </a:ext>
            </a:extLst>
          </p:cNvPr>
          <p:cNvSpPr/>
          <p:nvPr/>
        </p:nvSpPr>
        <p:spPr>
          <a:xfrm>
            <a:off x="6752068" y="1890260"/>
            <a:ext cx="2841637" cy="34537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881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26893-29D3-BFDF-E641-14C70D701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AB2220F-6317-C190-4EA5-0FAB71F6CBFD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D13351C-D18E-0E2E-E617-22F71325D7CB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1082CA0-D0B2-0244-1099-61A4AFAC54EE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B48CE53-1A85-C4D8-4D5B-5F103219935D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65ADD55-14E3-62C5-7B68-F6448CF4977E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CF93EC-9B17-E457-A41C-89EDAD3FF90F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5531839-4E70-AEDB-8B25-5B6025FD4BD7}"/>
              </a:ext>
            </a:extLst>
          </p:cNvPr>
          <p:cNvSpPr/>
          <p:nvPr/>
        </p:nvSpPr>
        <p:spPr>
          <a:xfrm>
            <a:off x="1367687" y="2545322"/>
            <a:ext cx="5499440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026FBB-07B5-D9E0-A090-54107121DBBF}"/>
              </a:ext>
            </a:extLst>
          </p:cNvPr>
          <p:cNvSpPr/>
          <p:nvPr/>
        </p:nvSpPr>
        <p:spPr>
          <a:xfrm>
            <a:off x="6503988" y="2010673"/>
            <a:ext cx="777584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9648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E002C-DC78-5C6A-4735-5A50A97EF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E9FC409-7A43-C406-185F-32C39A9283E4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AD6884B-4925-A069-8CFE-4D82FA5335C3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7C9DC31-6076-7816-0F6F-462A8261CAD6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4EC92D4-2CE9-F668-AFB1-92F3139FC8B3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287658F-23E6-44B1-2262-98159F2680D4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7630EB-41D0-6609-D4D5-322493305B59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946AF00-3333-A944-66AC-306B23503264}"/>
              </a:ext>
            </a:extLst>
          </p:cNvPr>
          <p:cNvSpPr/>
          <p:nvPr/>
        </p:nvSpPr>
        <p:spPr>
          <a:xfrm>
            <a:off x="1367687" y="2545322"/>
            <a:ext cx="5499440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EC9233-BB57-D03F-6802-DEA507FBB7E2}"/>
              </a:ext>
            </a:extLst>
          </p:cNvPr>
          <p:cNvSpPr/>
          <p:nvPr/>
        </p:nvSpPr>
        <p:spPr>
          <a:xfrm>
            <a:off x="6503988" y="2010673"/>
            <a:ext cx="777584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818C87-FED3-22D5-233E-7956CE98B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30" y="1492363"/>
            <a:ext cx="5061519" cy="48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42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50922-1AED-B120-BB9E-2521EF71A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D8A810B-B49A-479D-B08A-1DA585E4A3E9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C9BE05F-C403-9DFF-5F1F-EE454F0BFEA2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4138C7A-0628-40E7-AD48-3C519FD2A0FC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C95AAD03-D776-2059-75E5-16A0B73201F8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008EBFA-6D8B-16F2-6FA3-857A47A2B620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6C69E5-3207-0350-E21E-56AAFF75A9D4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ECEFF7C-CF75-A5DF-2FCC-36CF58342CFD}"/>
              </a:ext>
            </a:extLst>
          </p:cNvPr>
          <p:cNvSpPr/>
          <p:nvPr/>
        </p:nvSpPr>
        <p:spPr>
          <a:xfrm>
            <a:off x="1297701" y="3534673"/>
            <a:ext cx="5499440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F879F-9639-2C45-D84D-F2EF5F2F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630" y="1492363"/>
            <a:ext cx="5061519" cy="482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67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ACACEB-1971-E7E8-E85A-8A2FD0934B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2ED889-6228-9723-3B11-46FC6954E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71" y="2032009"/>
            <a:ext cx="6398986" cy="4825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E50568-817C-2408-841E-266B04B3C612}"/>
              </a:ext>
            </a:extLst>
          </p:cNvPr>
          <p:cNvSpPr txBox="1"/>
          <p:nvPr/>
        </p:nvSpPr>
        <p:spPr>
          <a:xfrm>
            <a:off x="179563" y="1191313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246CCC8-EBD3-A790-9538-3348CFAA8DD2}"/>
              </a:ext>
            </a:extLst>
          </p:cNvPr>
          <p:cNvSpPr/>
          <p:nvPr/>
        </p:nvSpPr>
        <p:spPr>
          <a:xfrm>
            <a:off x="1367851" y="1194659"/>
            <a:ext cx="214278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C8243495-2BB0-D83F-6341-E7BA8DF1533D}"/>
              </a:ext>
            </a:extLst>
          </p:cNvPr>
          <p:cNvSpPr/>
          <p:nvPr/>
        </p:nvSpPr>
        <p:spPr>
          <a:xfrm>
            <a:off x="1367851" y="2420037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CB9F8C-53A4-E949-8612-A9EB8B4D0CBE}"/>
              </a:ext>
            </a:extLst>
          </p:cNvPr>
          <p:cNvSpPr txBox="1"/>
          <p:nvPr/>
        </p:nvSpPr>
        <p:spPr>
          <a:xfrm>
            <a:off x="3397203" y="1179010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27C9D73-070C-A0BF-73C6-1D137FD1F93D}"/>
              </a:ext>
            </a:extLst>
          </p:cNvPr>
          <p:cNvSpPr/>
          <p:nvPr/>
        </p:nvSpPr>
        <p:spPr>
          <a:xfrm>
            <a:off x="1367851" y="1813688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26998D-0649-553D-C61E-ED58F9360638}"/>
              </a:ext>
            </a:extLst>
          </p:cNvPr>
          <p:cNvSpPr txBox="1"/>
          <p:nvPr/>
        </p:nvSpPr>
        <p:spPr>
          <a:xfrm>
            <a:off x="4528815" y="1776088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)+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7223511-F3B7-556B-6CDE-E231ED6DABD1}"/>
              </a:ext>
            </a:extLst>
          </p:cNvPr>
          <p:cNvSpPr/>
          <p:nvPr/>
        </p:nvSpPr>
        <p:spPr>
          <a:xfrm>
            <a:off x="551543" y="2246793"/>
            <a:ext cx="4641301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4103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ric Monson">
            <a:extLst>
              <a:ext uri="{FF2B5EF4-FFF2-40B4-BE49-F238E27FC236}">
                <a16:creationId xmlns:a16="http://schemas.microsoft.com/office/drawing/2014/main" id="{D7B62AE0-29E5-88C6-34AF-11D1666E0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 r="2" b="29168"/>
          <a:stretch/>
        </p:blipFill>
        <p:spPr bwMode="auto">
          <a:xfrm>
            <a:off x="6002020" y="4162899"/>
            <a:ext cx="2248868" cy="224886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cCall Pitcher">
            <a:extLst>
              <a:ext uri="{FF2B5EF4-FFF2-40B4-BE49-F238E27FC236}">
                <a16:creationId xmlns:a16="http://schemas.microsoft.com/office/drawing/2014/main" id="{25FEB2AD-AB84-3D51-E6C9-829060BE3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r="-1" b="11249"/>
          <a:stretch/>
        </p:blipFill>
        <p:spPr bwMode="auto">
          <a:xfrm>
            <a:off x="6002020" y="1548203"/>
            <a:ext cx="2248868" cy="224886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uren Nichols">
            <a:extLst>
              <a:ext uri="{FF2B5EF4-FFF2-40B4-BE49-F238E27FC236}">
                <a16:creationId xmlns:a16="http://schemas.microsoft.com/office/drawing/2014/main" id="{05AD2BA2-77A6-D1CC-EE07-3AEB7EF8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3096659" y="1548203"/>
            <a:ext cx="2248868" cy="224886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8775A-3ECA-D41F-30E7-6AC787CF299B}"/>
              </a:ext>
            </a:extLst>
          </p:cNvPr>
          <p:cNvSpPr txBox="1"/>
          <p:nvPr/>
        </p:nvSpPr>
        <p:spPr>
          <a:xfrm>
            <a:off x="2561190" y="-49610"/>
            <a:ext cx="8355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Data Visualization Specialists</a:t>
            </a:r>
          </a:p>
        </p:txBody>
      </p:sp>
      <p:pic>
        <p:nvPicPr>
          <p:cNvPr id="1032" name="Picture 8" descr="Center for Data and Visualization Sciences">
            <a:extLst>
              <a:ext uri="{FF2B5EF4-FFF2-40B4-BE49-F238E27FC236}">
                <a16:creationId xmlns:a16="http://schemas.microsoft.com/office/drawing/2014/main" id="{6A03409D-66F5-F4A0-8CA2-4DD58C6B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100" y="12968"/>
            <a:ext cx="21209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74B96-068D-C80D-FE28-C7833AD8AA41}"/>
              </a:ext>
            </a:extLst>
          </p:cNvPr>
          <p:cNvSpPr txBox="1"/>
          <p:nvPr/>
        </p:nvSpPr>
        <p:spPr>
          <a:xfrm>
            <a:off x="301321" y="2102681"/>
            <a:ext cx="2627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Lauren </a:t>
            </a:r>
          </a:p>
          <a:p>
            <a:pPr algn="r"/>
            <a:r>
              <a:rPr lang="en-US" sz="3200" dirty="0"/>
              <a:t>Nichols</a:t>
            </a:r>
          </a:p>
          <a:p>
            <a:pPr algn="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67501-F62F-9C6C-78E2-31441F0BD63C}"/>
              </a:ext>
            </a:extLst>
          </p:cNvPr>
          <p:cNvSpPr txBox="1"/>
          <p:nvPr/>
        </p:nvSpPr>
        <p:spPr>
          <a:xfrm>
            <a:off x="8418406" y="2049717"/>
            <a:ext cx="2627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McCall </a:t>
            </a:r>
          </a:p>
          <a:p>
            <a:r>
              <a:rPr lang="en-US" sz="3200" dirty="0"/>
              <a:t>Pitcher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9880C-FB96-4FBE-D9A7-CAEED52F1395}"/>
              </a:ext>
            </a:extLst>
          </p:cNvPr>
          <p:cNvSpPr txBox="1"/>
          <p:nvPr/>
        </p:nvSpPr>
        <p:spPr>
          <a:xfrm>
            <a:off x="8418406" y="4545693"/>
            <a:ext cx="2627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</a:t>
            </a:r>
          </a:p>
          <a:p>
            <a:r>
              <a:rPr lang="en-US" sz="3200" dirty="0"/>
              <a:t>Monson</a:t>
            </a:r>
          </a:p>
        </p:txBody>
      </p:sp>
      <p:pic>
        <p:nvPicPr>
          <p:cNvPr id="6" name="Picture 2" descr="Drew Keener | Staff Directory | Duke University Libraries">
            <a:extLst>
              <a:ext uri="{FF2B5EF4-FFF2-40B4-BE49-F238E27FC236}">
                <a16:creationId xmlns:a16="http://schemas.microsoft.com/office/drawing/2014/main" id="{B97599EA-DFAD-D204-9CFF-22228830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t="4445" r="615" b="21523"/>
          <a:stretch/>
        </p:blipFill>
        <p:spPr bwMode="auto">
          <a:xfrm>
            <a:off x="3096659" y="4162899"/>
            <a:ext cx="2248868" cy="22488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F51197-8DA1-A785-30D9-4754722F8B1A}"/>
              </a:ext>
            </a:extLst>
          </p:cNvPr>
          <p:cNvSpPr txBox="1"/>
          <p:nvPr/>
        </p:nvSpPr>
        <p:spPr>
          <a:xfrm>
            <a:off x="468839" y="4628936"/>
            <a:ext cx="2627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Drew </a:t>
            </a:r>
          </a:p>
          <a:p>
            <a:pPr algn="r"/>
            <a:r>
              <a:rPr lang="en-US" sz="3200" dirty="0"/>
              <a:t>Keener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621E1-5770-2043-6492-AD24C6A848D3}"/>
              </a:ext>
            </a:extLst>
          </p:cNvPr>
          <p:cNvSpPr txBox="1"/>
          <p:nvPr/>
        </p:nvSpPr>
        <p:spPr>
          <a:xfrm>
            <a:off x="4008115" y="719831"/>
            <a:ext cx="6236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askdata@duke.edu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7462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CC28B65-D261-6C64-522C-30D71A533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E9F66AA3-AD1A-4D71-B7CF-51846A3A1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71" y="503088"/>
            <a:ext cx="6834956" cy="1478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F3F7628-888A-40F9-FC28-AF829DB72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1" y="2032009"/>
            <a:ext cx="6398986" cy="4825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594FD7-D96F-8E7D-AB75-197B06751C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199" y="2030294"/>
            <a:ext cx="6401258" cy="4827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735A6A-8CCC-A7B5-726A-FE7F5D1AEB8D}"/>
              </a:ext>
            </a:extLst>
          </p:cNvPr>
          <p:cNvSpPr txBox="1"/>
          <p:nvPr/>
        </p:nvSpPr>
        <p:spPr>
          <a:xfrm>
            <a:off x="179563" y="1191313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5928F3A-D646-E115-B512-5B489DD6F0FB}"/>
              </a:ext>
            </a:extLst>
          </p:cNvPr>
          <p:cNvSpPr/>
          <p:nvPr/>
        </p:nvSpPr>
        <p:spPr>
          <a:xfrm>
            <a:off x="1367851" y="1194659"/>
            <a:ext cx="214278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69CCE63-4FED-323A-C899-F168B2A25F01}"/>
              </a:ext>
            </a:extLst>
          </p:cNvPr>
          <p:cNvSpPr/>
          <p:nvPr/>
        </p:nvSpPr>
        <p:spPr>
          <a:xfrm>
            <a:off x="1367851" y="2420037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4C11E-E090-B8D5-71C6-A14AC27990E1}"/>
              </a:ext>
            </a:extLst>
          </p:cNvPr>
          <p:cNvSpPr txBox="1"/>
          <p:nvPr/>
        </p:nvSpPr>
        <p:spPr>
          <a:xfrm>
            <a:off x="3397203" y="1179010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BC846F42-37B9-2947-D90B-F2967D31F17F}"/>
              </a:ext>
            </a:extLst>
          </p:cNvPr>
          <p:cNvSpPr/>
          <p:nvPr/>
        </p:nvSpPr>
        <p:spPr>
          <a:xfrm>
            <a:off x="1367851" y="1813688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C41997C-82C5-F0F9-02FB-184AA91002CA}"/>
              </a:ext>
            </a:extLst>
          </p:cNvPr>
          <p:cNvSpPr txBox="1"/>
          <p:nvPr/>
        </p:nvSpPr>
        <p:spPr>
          <a:xfrm>
            <a:off x="4528815" y="1776088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)+</a:t>
            </a:r>
          </a:p>
        </p:txBody>
      </p:sp>
    </p:spTree>
    <p:extLst>
      <p:ext uri="{BB962C8B-B14F-4D97-AF65-F5344CB8AC3E}">
        <p14:creationId xmlns:p14="http://schemas.microsoft.com/office/powerpoint/2010/main" val="1638009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765022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5E5B08-4528-E098-C6E7-E04D0CD05444}"/>
              </a:ext>
            </a:extLst>
          </p:cNvPr>
          <p:cNvSpPr/>
          <p:nvPr/>
        </p:nvSpPr>
        <p:spPr>
          <a:xfrm>
            <a:off x="1568139" y="2239731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82FFB-DF17-1371-7893-18868DA401D4}"/>
              </a:ext>
            </a:extLst>
          </p:cNvPr>
          <p:cNvSpPr txBox="1"/>
          <p:nvPr/>
        </p:nvSpPr>
        <p:spPr>
          <a:xfrm>
            <a:off x="4745421" y="2206650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9578D-BE3F-5FDC-65C0-310E8F75180E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6F8802C-0438-98F5-C7C6-C9CB20CA75C9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0D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433AC12-E4C2-6A8C-4703-0CCA3DFBD440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E2C2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6B59AB6-4901-8798-1FD3-F11D4842F729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2A7D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9938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D568847-E8EE-AEDA-3B4D-252D1B36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90A1CC38-818B-CD5A-9217-B22B37E73D7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98F3F6-F4FF-719A-CC85-3995F89B8CC5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FFB4E-6D3B-16BE-CA56-3D95D8C41B30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DFD95-D070-0354-AB64-2B931F239286}"/>
              </a:ext>
            </a:extLst>
          </p:cNvPr>
          <p:cNvSpPr txBox="1"/>
          <p:nvPr/>
        </p:nvSpPr>
        <p:spPr>
          <a:xfrm>
            <a:off x="379851" y="372879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ggplot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(	   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02C0E1-DB9D-2CDB-F097-3D336CAB1044}"/>
              </a:ext>
            </a:extLst>
          </p:cNvPr>
          <p:cNvSpPr/>
          <p:nvPr/>
        </p:nvSpPr>
        <p:spPr>
          <a:xfrm>
            <a:off x="1568139" y="373213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DCD892-2E44-F07E-F674-EA56AAC559DE}"/>
              </a:ext>
            </a:extLst>
          </p:cNvPr>
          <p:cNvSpPr/>
          <p:nvPr/>
        </p:nvSpPr>
        <p:spPr>
          <a:xfrm>
            <a:off x="1553004" y="4319980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64B9BF-4C9B-A32E-FDA7-DFFE941BADB0}"/>
              </a:ext>
            </a:extLst>
          </p:cNvPr>
          <p:cNvSpPr/>
          <p:nvPr/>
        </p:nvSpPr>
        <p:spPr>
          <a:xfrm>
            <a:off x="1568139" y="4846446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47203-6C81-084D-7E64-610E4D1F4A06}"/>
              </a:ext>
            </a:extLst>
          </p:cNvPr>
          <p:cNvSpPr txBox="1"/>
          <p:nvPr/>
        </p:nvSpPr>
        <p:spPr>
          <a:xfrm>
            <a:off x="5364424" y="4298962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Monaco" pitchFamily="2" charset="77"/>
              </a:rPr>
              <a:t>) +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7936B-D511-40C4-D5C0-7A1DC098BFD2}"/>
              </a:ext>
            </a:extLst>
          </p:cNvPr>
          <p:cNvSpPr txBox="1"/>
          <p:nvPr/>
        </p:nvSpPr>
        <p:spPr>
          <a:xfrm>
            <a:off x="4007966" y="370295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2FA09-2B0C-BF41-9548-A9DBF16EF8A5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F28C6B-65B3-549E-0D8F-83F1E73365A3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B40092-E4C9-DA15-772F-B811BC5E05CF}"/>
              </a:ext>
            </a:extLst>
          </p:cNvPr>
          <p:cNvSpPr/>
          <p:nvPr/>
        </p:nvSpPr>
        <p:spPr>
          <a:xfrm>
            <a:off x="1568139" y="2765022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674D23-C804-986D-A7BA-86CB51F64F63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9780666-77CC-DB27-7753-F4A99724023D}"/>
              </a:ext>
            </a:extLst>
          </p:cNvPr>
          <p:cNvSpPr/>
          <p:nvPr/>
        </p:nvSpPr>
        <p:spPr>
          <a:xfrm>
            <a:off x="1568139" y="2239731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92A1F3-7FF0-B5E2-86B6-0634BF370193}"/>
              </a:ext>
            </a:extLst>
          </p:cNvPr>
          <p:cNvSpPr txBox="1"/>
          <p:nvPr/>
        </p:nvSpPr>
        <p:spPr>
          <a:xfrm>
            <a:off x="4745421" y="2206650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1C2888-5898-999B-A26D-D0FBABBF316E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E766C01B-B531-2363-6449-BF05BB7CE12C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0D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BD9984BA-2F26-7C3F-E9BF-E16C3EF10706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E2C2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CF38A9BD-EA81-3488-737C-D65EA6BA9EC7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2A7D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2618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2C8E7-73FA-DE9A-744F-A498F64B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25" y="935048"/>
            <a:ext cx="4964386" cy="4915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9DFF59-6A7E-388F-FC2C-854B033C0E9D}"/>
              </a:ext>
            </a:extLst>
          </p:cNvPr>
          <p:cNvSpPr txBox="1"/>
          <p:nvPr/>
        </p:nvSpPr>
        <p:spPr>
          <a:xfrm>
            <a:off x="398928" y="98559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12DAED2-1AE6-47F1-291C-0699AB239FD8}"/>
              </a:ext>
            </a:extLst>
          </p:cNvPr>
          <p:cNvSpPr/>
          <p:nvPr/>
        </p:nvSpPr>
        <p:spPr>
          <a:xfrm>
            <a:off x="1587216" y="98893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489E01-8B44-281D-4A51-01EDCCA16917}"/>
              </a:ext>
            </a:extLst>
          </p:cNvPr>
          <p:cNvSpPr/>
          <p:nvPr/>
        </p:nvSpPr>
        <p:spPr>
          <a:xfrm>
            <a:off x="1572081" y="1576780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DC55FF-B265-9176-2FB0-BCB57D4B1E93}"/>
              </a:ext>
            </a:extLst>
          </p:cNvPr>
          <p:cNvSpPr/>
          <p:nvPr/>
        </p:nvSpPr>
        <p:spPr>
          <a:xfrm>
            <a:off x="1587216" y="2103246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DAFE9-C688-7CF8-2D23-FC3E14A19012}"/>
              </a:ext>
            </a:extLst>
          </p:cNvPr>
          <p:cNvSpPr txBox="1"/>
          <p:nvPr/>
        </p:nvSpPr>
        <p:spPr>
          <a:xfrm>
            <a:off x="5383501" y="1555762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992D2-4CDB-38D5-E0F7-56B3291CB289}"/>
              </a:ext>
            </a:extLst>
          </p:cNvPr>
          <p:cNvSpPr txBox="1"/>
          <p:nvPr/>
        </p:nvSpPr>
        <p:spPr>
          <a:xfrm>
            <a:off x="4027043" y="95975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</p:spTree>
    <p:extLst>
      <p:ext uri="{BB962C8B-B14F-4D97-AF65-F5344CB8AC3E}">
        <p14:creationId xmlns:p14="http://schemas.microsoft.com/office/powerpoint/2010/main" val="26149254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9F8E165-4F54-427F-8976-08D88372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C2D3482-9722-27AF-DDD2-F78C0D985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9CAB4C0-BC66-313B-AFF9-C3086EF28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3B10A0-DA2D-83A6-0F97-08DDEEBE553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78DA6-D22A-481F-5A46-DEFC3290A178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BD323-52A1-7A80-0A85-C16CDB423271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9ED5E-97D6-2DBD-CC57-95DC73AEA601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8CC54-F380-0C33-FD37-8F9803A4F24A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DD58ED3-64D4-37C4-1711-65AC52AE4CF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A7DE3-33AC-3250-6B99-031EA943C5F2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A5BAB-5BAE-BCF7-5DAC-C0104FD9C1E6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E438BC49-D9DC-E1E7-2C01-57E797C0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EC9A5A0B-7A05-368F-804F-C37007D5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02BBB64-882F-A544-B8C3-F69599F48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560A2CD0-DE1D-D9AA-BC28-6DA255D92F65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790A6523-D8EF-90FC-DC22-0012826A58DD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A8D640F9-E9BD-8E7A-11C2-69F0FC76F882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98DBF20-1F52-C865-C809-687099292313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0D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29AA09-122B-612B-A717-84E3B3683F16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96B8D5F2-61F1-7628-6A7D-B7A6B9C915D9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74968-CA1A-1DDA-33E7-3548848D00B8}"/>
              </a:ext>
            </a:extLst>
          </p:cNvPr>
          <p:cNvSpPr txBox="1"/>
          <p:nvPr/>
        </p:nvSpPr>
        <p:spPr>
          <a:xfrm>
            <a:off x="4468872" y="4950183"/>
            <a:ext cx="108958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/>
              <a:t>x + </a:t>
            </a:r>
            <a:r>
              <a:rPr lang="en-US" sz="1000" b="1" dirty="0" err="1"/>
              <a:t>geom_col</a:t>
            </a:r>
            <a:r>
              <a:rPr lang="en-US" sz="10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678616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EBCDCD-4393-90B7-7661-3D5494F9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3966188" cy="6610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667E-AA44-043E-1414-42DB76F44EC1}"/>
              </a:ext>
            </a:extLst>
          </p:cNvPr>
          <p:cNvSpPr txBox="1"/>
          <p:nvPr/>
        </p:nvSpPr>
        <p:spPr>
          <a:xfrm>
            <a:off x="149902" y="74950"/>
            <a:ext cx="53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120 ggplot2 extension libraries</a:t>
            </a:r>
          </a:p>
        </p:txBody>
      </p:sp>
    </p:spTree>
    <p:extLst>
      <p:ext uri="{BB962C8B-B14F-4D97-AF65-F5344CB8AC3E}">
        <p14:creationId xmlns:p14="http://schemas.microsoft.com/office/powerpoint/2010/main" val="13676489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743AAF9C-64ED-42DA-FE81-0DD836B64BF9}"/>
              </a:ext>
            </a:extLst>
          </p:cNvPr>
          <p:cNvSpPr/>
          <p:nvPr/>
        </p:nvSpPr>
        <p:spPr>
          <a:xfrm rot="5400000">
            <a:off x="6892013" y="1317885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E245088-C229-981F-348C-4D3C0DC05319}"/>
              </a:ext>
            </a:extLst>
          </p:cNvPr>
          <p:cNvSpPr/>
          <p:nvPr/>
        </p:nvSpPr>
        <p:spPr>
          <a:xfrm rot="5400000">
            <a:off x="5118236" y="150416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BA62908-6396-AD01-AAC6-B00934492303}"/>
              </a:ext>
            </a:extLst>
          </p:cNvPr>
          <p:cNvSpPr/>
          <p:nvPr/>
        </p:nvSpPr>
        <p:spPr>
          <a:xfrm rot="5400000">
            <a:off x="6087673" y="454538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05B9629-222F-D9D0-868F-F09ECB6F5106}"/>
              </a:ext>
            </a:extLst>
          </p:cNvPr>
          <p:cNvSpPr/>
          <p:nvPr/>
        </p:nvSpPr>
        <p:spPr>
          <a:xfrm rot="5400000">
            <a:off x="6843432" y="3936317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513010-830C-D15B-85E1-296014855F9A}"/>
              </a:ext>
            </a:extLst>
          </p:cNvPr>
          <p:cNvSpPr/>
          <p:nvPr/>
        </p:nvSpPr>
        <p:spPr>
          <a:xfrm rot="5400000">
            <a:off x="5995504" y="146895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23934DB2-9C04-A47A-2E38-3683EAF8B6DB}"/>
              </a:ext>
            </a:extLst>
          </p:cNvPr>
          <p:cNvSpPr/>
          <p:nvPr/>
        </p:nvSpPr>
        <p:spPr>
          <a:xfrm rot="5400000">
            <a:off x="6715790" y="216028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D93B8110-1F11-D8FC-0909-4DBECCA6E03B}"/>
              </a:ext>
            </a:extLst>
          </p:cNvPr>
          <p:cNvSpPr/>
          <p:nvPr/>
        </p:nvSpPr>
        <p:spPr>
          <a:xfrm rot="5400000">
            <a:off x="4351017" y="3983670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BD9EE365-CF19-095A-4E6C-A45F33775E17}"/>
              </a:ext>
            </a:extLst>
          </p:cNvPr>
          <p:cNvSpPr/>
          <p:nvPr/>
        </p:nvSpPr>
        <p:spPr>
          <a:xfrm rot="5400000">
            <a:off x="5080536" y="4521707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B4C7E97D-A742-BA21-2F15-8BCB4B2B4F91}"/>
              </a:ext>
            </a:extLst>
          </p:cNvPr>
          <p:cNvSpPr/>
          <p:nvPr/>
        </p:nvSpPr>
        <p:spPr>
          <a:xfrm rot="5400000">
            <a:off x="4295632" y="1945381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AB762EB-9CC7-7247-6C17-569655D4F39A}"/>
              </a:ext>
            </a:extLst>
          </p:cNvPr>
          <p:cNvSpPr/>
          <p:nvPr/>
        </p:nvSpPr>
        <p:spPr>
          <a:xfrm rot="5400000">
            <a:off x="4478331" y="120338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366C92D-716B-992E-C544-B8EE352A5337}"/>
              </a:ext>
            </a:extLst>
          </p:cNvPr>
          <p:cNvSpPr/>
          <p:nvPr/>
        </p:nvSpPr>
        <p:spPr>
          <a:xfrm rot="5400000">
            <a:off x="5592962" y="524191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4C86488-0D0E-BEE4-D1D8-6DC059754290}"/>
              </a:ext>
            </a:extLst>
          </p:cNvPr>
          <p:cNvSpPr/>
          <p:nvPr/>
        </p:nvSpPr>
        <p:spPr>
          <a:xfrm rot="5400000">
            <a:off x="7025092" y="4777560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95CD731-5DDE-0652-B1F5-F3DF777D06E5}"/>
              </a:ext>
            </a:extLst>
          </p:cNvPr>
          <p:cNvSpPr/>
          <p:nvPr/>
        </p:nvSpPr>
        <p:spPr>
          <a:xfrm rot="5400000">
            <a:off x="5550139" y="830604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0BA5560-4EF5-4AD2-2665-D006A27E83D5}"/>
              </a:ext>
            </a:extLst>
          </p:cNvPr>
          <p:cNvSpPr/>
          <p:nvPr/>
        </p:nvSpPr>
        <p:spPr>
          <a:xfrm rot="5400000">
            <a:off x="4307634" y="500009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18B355-60FB-0FA8-1F12-D50610BCAC93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4729081" y="2278195"/>
            <a:ext cx="547932" cy="55485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4D1473-1CA0-1922-600B-91B0A069BDAC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4710509" y="1636832"/>
            <a:ext cx="750175" cy="108139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BF2B88-D57B-0911-B6F1-3DFF41B44562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5350414" y="1937612"/>
            <a:ext cx="291276" cy="656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8F96A3-E6F4-D607-E475-9E8C7BE77AE0}"/>
              </a:ext>
            </a:extLst>
          </p:cNvPr>
          <p:cNvCxnSpPr>
            <a:cxnSpLocks/>
            <a:stCxn id="14" idx="0"/>
            <a:endCxn id="30" idx="0"/>
          </p:cNvCxnSpPr>
          <p:nvPr/>
        </p:nvCxnSpPr>
        <p:spPr>
          <a:xfrm>
            <a:off x="5782317" y="1264053"/>
            <a:ext cx="6731" cy="121159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B1B760-97C0-A9C5-2D61-7C793BAC4D5B}"/>
              </a:ext>
            </a:extLst>
          </p:cNvPr>
          <p:cNvCxnSpPr>
            <a:cxnSpLocks/>
            <a:stCxn id="6" idx="0"/>
          </p:cNvCxnSpPr>
          <p:nvPr/>
        </p:nvCxnSpPr>
        <p:spPr>
          <a:xfrm flipH="1">
            <a:off x="5967740" y="1902401"/>
            <a:ext cx="259942" cy="69133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B843AE-4822-0E8D-BD7F-D01700204225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6147550" y="1650699"/>
            <a:ext cx="775370" cy="106752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15458-6646-CF43-CB9C-7593CD171B8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06374" y="2493100"/>
            <a:ext cx="340323" cy="35233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175D0B-AF69-3A32-6C9D-3148C92A0780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6365132" y="3558359"/>
            <a:ext cx="509207" cy="44768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CC73D-2264-E50C-4C3E-0F1BE0C99590}"/>
              </a:ext>
            </a:extLst>
          </p:cNvPr>
          <p:cNvCxnSpPr>
            <a:cxnSpLocks/>
            <a:stCxn id="13" idx="2"/>
          </p:cNvCxnSpPr>
          <p:nvPr/>
        </p:nvCxnSpPr>
        <p:spPr>
          <a:xfrm flipH="1" flipV="1">
            <a:off x="6183681" y="3722635"/>
            <a:ext cx="872318" cy="112465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6DF6EE-8794-9F39-27B9-FC93364778A7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5934047" y="3817581"/>
            <a:ext cx="385804" cy="6968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F781A3-96A8-7E22-1897-050DC00E584A}"/>
              </a:ext>
            </a:extLst>
          </p:cNvPr>
          <p:cNvCxnSpPr>
            <a:cxnSpLocks/>
            <a:stCxn id="12" idx="3"/>
            <a:endCxn id="30" idx="2"/>
          </p:cNvCxnSpPr>
          <p:nvPr/>
        </p:nvCxnSpPr>
        <p:spPr>
          <a:xfrm flipH="1" flipV="1">
            <a:off x="5789048" y="3952763"/>
            <a:ext cx="36092" cy="125824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25ACC0-2D7E-FE5D-85C6-0E007A4538A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312714" y="3817580"/>
            <a:ext cx="335849" cy="67322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AB8F1D-637F-7A4D-87B5-88D235EDC7A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539812" y="3698788"/>
            <a:ext cx="882921" cy="127039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4FDA33-11F9-1BD8-753E-414EA1A55C5D}"/>
              </a:ext>
            </a:extLst>
          </p:cNvPr>
          <p:cNvCxnSpPr>
            <a:cxnSpLocks/>
            <a:stCxn id="8" idx="4"/>
          </p:cNvCxnSpPr>
          <p:nvPr/>
        </p:nvCxnSpPr>
        <p:spPr>
          <a:xfrm flipV="1">
            <a:off x="4784466" y="3598420"/>
            <a:ext cx="452464" cy="4549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9BCC07AC-EDAF-0FD8-BBCA-56D87424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43" y="2475649"/>
            <a:ext cx="1279810" cy="14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8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002BBD-75D0-B015-478F-AE4E3A53D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CD35CBA0-3C54-E5DA-0A65-AB074C444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D1610199-09EB-94A1-689A-529A371B1B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F3E225DB-C4A6-1C11-D786-7883E78942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324EB3-28B9-5AF2-5459-CFCDF88FB2B1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32B82BD-5266-E2AF-16FC-B3B5DFEE86E6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073BD8-B84B-6271-2D19-86FFA42256C1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EDCA88-E722-2022-D033-FE6D73D99A07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01B54C-5923-D544-3EF5-C247B66CD8AE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35918716-F6BE-EE0A-EBE4-14C5549ED351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40ED80-7C62-3650-F807-24380DEF82A0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91DB0F9-B6EC-7DD1-436E-8B297DDAC239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B8CC9AA-260B-B241-F29D-18D76343F9F0}"/>
              </a:ext>
            </a:extLst>
          </p:cNvPr>
          <p:cNvSpPr/>
          <p:nvPr/>
        </p:nvSpPr>
        <p:spPr>
          <a:xfrm>
            <a:off x="41329" y="864292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3D643DC2-4EF9-F133-7F39-EBE83DBD5D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0F823DB0-F40C-6CD2-F027-79FCE81832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BFEC968-BAF0-AA40-FD42-24B4DF07CB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B399805E-C207-5F11-41D4-6773197069D2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EF3655B4-A44B-0FC8-57D7-33A3663C570C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6D3AB99-E08B-19FB-CE98-087A86C7E794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4BF6B19-E709-1CD5-EB4C-398B61C89F77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0D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F25C10A5-11C0-AC64-E727-47B16464B7C6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608D595B-A2E0-C917-9C6B-9ECDDB9D15B2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2E4208E-D355-293E-577A-B76D1206EC66}"/>
              </a:ext>
            </a:extLst>
          </p:cNvPr>
          <p:cNvSpPr txBox="1"/>
          <p:nvPr/>
        </p:nvSpPr>
        <p:spPr>
          <a:xfrm>
            <a:off x="4468872" y="4950183"/>
            <a:ext cx="108958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/>
              <a:t>x + </a:t>
            </a:r>
            <a:r>
              <a:rPr lang="en-US" sz="1000" b="1" dirty="0" err="1"/>
              <a:t>geom_col</a:t>
            </a:r>
            <a:r>
              <a:rPr lang="en-US" sz="10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57654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FDF44-4091-5BC4-5E6A-8ADC3AE10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A9A4BF0A-B5CB-250B-8359-939A60C19E44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67BBC5B-B587-4B85-50D2-C7306231BFC8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AD7E16C8-C715-8888-E1D3-9D561054F7B2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6C1F1FA-1603-C289-A444-70995BCECDEA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5464CB-4255-D04A-E615-596A27E77E41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AFB5175-B9C3-D06A-AA65-72535CFFB941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E40F37-79A0-5D3B-6CBB-41D64E0D71B5}"/>
              </a:ext>
            </a:extLst>
          </p:cNvPr>
          <p:cNvSpPr/>
          <p:nvPr/>
        </p:nvSpPr>
        <p:spPr>
          <a:xfrm>
            <a:off x="1297701" y="3534673"/>
            <a:ext cx="5499440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670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C2C3DD-B9EA-F5A5-BE2B-8F2ED5D4A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BF2DC57B-05CA-914F-F85E-2AAD582258E1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9127D59-ED1E-2C99-EDFE-83538A645E73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4E0DD06-09D4-FC3B-8DF7-0189564CBA38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415315C7-70BC-8FB4-7F04-42DBC1E9C155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</a:t>
            </a:r>
            <a:r>
              <a:rPr lang="en-US" sz="2000" b="1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point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07D203-AA21-8E4A-A629-143CB469CA64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B6A2F3-941C-DCA0-013D-EA4065A02184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D1AE42-9D4E-612F-8282-819582FCD87D}"/>
              </a:ext>
            </a:extLst>
          </p:cNvPr>
          <p:cNvSpPr/>
          <p:nvPr/>
        </p:nvSpPr>
        <p:spPr>
          <a:xfrm>
            <a:off x="1297701" y="3534673"/>
            <a:ext cx="5499440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A62F5A-A254-9AA2-B394-82E7A74CD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25" y="935048"/>
            <a:ext cx="4964386" cy="491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336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A687-2A07-CBC6-FE4D-C40A29C7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142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Center for Data &amp; Visualization Sciences (CDVS)</a:t>
            </a: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651A150-CDCF-558A-C90D-5E92DB810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" t="10226" r="3551" b="1"/>
          <a:stretch/>
        </p:blipFill>
        <p:spPr>
          <a:xfrm>
            <a:off x="393357" y="1677536"/>
            <a:ext cx="5499330" cy="3502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6DF19-7C4A-F69A-BD5C-4403716CE044}"/>
              </a:ext>
            </a:extLst>
          </p:cNvPr>
          <p:cNvSpPr txBox="1"/>
          <p:nvPr/>
        </p:nvSpPr>
        <p:spPr>
          <a:xfrm>
            <a:off x="6732748" y="4918853"/>
            <a:ext cx="387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AskData@duke.edu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Picture 5" descr="Several people working at computers&#10;&#10;Description automatically generated with medium confidence">
            <a:extLst>
              <a:ext uri="{FF2B5EF4-FFF2-40B4-BE49-F238E27FC236}">
                <a16:creationId xmlns:a16="http://schemas.microsoft.com/office/drawing/2014/main" id="{A16C75BA-8D29-84F3-9236-99463AC09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8" r="13114"/>
          <a:stretch/>
        </p:blipFill>
        <p:spPr>
          <a:xfrm>
            <a:off x="5941417" y="2244436"/>
            <a:ext cx="6250583" cy="24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2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EBDFF-2F61-BB51-73C7-F3AE8FC83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6530C9A3-6829-D341-A512-E68074FB4959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F6232F2-CE42-50B2-AAE5-DC5AB319573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C7F0FEF-3468-7DEB-1A8E-DCCE616AE297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6B4B409-4E8A-D791-52F1-3364F07AD4D0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</a:t>
            </a:r>
            <a:r>
              <a:rPr lang="en-US" sz="2000" b="1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point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D26E8E-AAD0-87AD-6708-983DABF23C0E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1EFC40-A2C8-9582-0DF9-8F0D0ECD9979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5A6DEAF-077B-638D-25E9-C45471E69345}"/>
              </a:ext>
            </a:extLst>
          </p:cNvPr>
          <p:cNvSpPr/>
          <p:nvPr/>
        </p:nvSpPr>
        <p:spPr>
          <a:xfrm>
            <a:off x="1297701" y="3534673"/>
            <a:ext cx="5499440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20C2C3-9386-113C-1977-1BA63DA48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25" y="935048"/>
            <a:ext cx="4964386" cy="4915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35E46E-B2C3-6B64-2EEB-E0321F26B46C}"/>
              </a:ext>
            </a:extLst>
          </p:cNvPr>
          <p:cNvSpPr txBox="1"/>
          <p:nvPr/>
        </p:nvSpPr>
        <p:spPr>
          <a:xfrm>
            <a:off x="1650761" y="4550396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dplyr</a:t>
            </a:r>
            <a:r>
              <a:rPr lang="en-US" sz="2400" dirty="0">
                <a:latin typeface="Monaco" pitchFamily="2" charset="77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  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130A53-A84E-47C1-638C-6677CBAC9209}"/>
              </a:ext>
            </a:extLst>
          </p:cNvPr>
          <p:cNvSpPr txBox="1"/>
          <p:nvPr/>
        </p:nvSpPr>
        <p:spPr>
          <a:xfrm>
            <a:off x="2349637" y="3762475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“and then…”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A6D0C3F-6F19-4B5D-7DDE-21578608D7F2}"/>
              </a:ext>
            </a:extLst>
          </p:cNvPr>
          <p:cNvSpPr/>
          <p:nvPr/>
        </p:nvSpPr>
        <p:spPr>
          <a:xfrm>
            <a:off x="6324198" y="2021794"/>
            <a:ext cx="675229" cy="65778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BF91E7-CB86-5F65-F6F6-FCBC6975CEE9}"/>
              </a:ext>
            </a:extLst>
          </p:cNvPr>
          <p:cNvSpPr txBox="1"/>
          <p:nvPr/>
        </p:nvSpPr>
        <p:spPr>
          <a:xfrm>
            <a:off x="312808" y="228967"/>
            <a:ext cx="5783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Chaining method</a:t>
            </a:r>
          </a:p>
        </p:txBody>
      </p:sp>
    </p:spTree>
    <p:extLst>
      <p:ext uri="{BB962C8B-B14F-4D97-AF65-F5344CB8AC3E}">
        <p14:creationId xmlns:p14="http://schemas.microsoft.com/office/powerpoint/2010/main" val="33273014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BFF2E-7B4A-801A-54D0-0370D2A5A3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F32E0C47-B9E3-6AAA-AD35-3C5C36EFEF1D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CDC90E-9D45-8F50-4D3F-864F16599844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7324FE22-2760-832E-7505-45A9CE0674F4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FD3ECE1-435F-CEB4-C625-4FAAAEA9DF76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</a:t>
            </a:r>
            <a:r>
              <a:rPr lang="en-US" sz="2000" b="1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point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FEB0CA-3B72-E051-C267-645AF1100154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3F3E89-8C42-BFE9-32AB-49DA4FC0E0BE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2746400-3980-53BE-8535-48FDC070BDB7}"/>
              </a:ext>
            </a:extLst>
          </p:cNvPr>
          <p:cNvSpPr/>
          <p:nvPr/>
        </p:nvSpPr>
        <p:spPr>
          <a:xfrm>
            <a:off x="1297701" y="3534673"/>
            <a:ext cx="5499440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ECEF78-7893-C73C-3363-C8955C2A1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3825" y="935048"/>
            <a:ext cx="4964386" cy="491571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327DF4-4840-3024-248D-8EEAFCF478EC}"/>
              </a:ext>
            </a:extLst>
          </p:cNvPr>
          <p:cNvSpPr txBox="1"/>
          <p:nvPr/>
        </p:nvSpPr>
        <p:spPr>
          <a:xfrm>
            <a:off x="1650761" y="4550396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dplyr</a:t>
            </a:r>
            <a:r>
              <a:rPr lang="en-US" sz="2400" dirty="0">
                <a:latin typeface="Monaco" pitchFamily="2" charset="77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  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846A1B-14B6-1B07-AA4E-647089207119}"/>
              </a:ext>
            </a:extLst>
          </p:cNvPr>
          <p:cNvSpPr txBox="1"/>
          <p:nvPr/>
        </p:nvSpPr>
        <p:spPr>
          <a:xfrm>
            <a:off x="2349637" y="3762475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“and then…”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18D0B2F-D34B-9CA0-8389-10140A65A301}"/>
              </a:ext>
            </a:extLst>
          </p:cNvPr>
          <p:cNvSpPr/>
          <p:nvPr/>
        </p:nvSpPr>
        <p:spPr>
          <a:xfrm>
            <a:off x="6324198" y="2021794"/>
            <a:ext cx="675229" cy="65778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BAD72B-4D2A-E542-6100-19E23B4FFDF5}"/>
              </a:ext>
            </a:extLst>
          </p:cNvPr>
          <p:cNvSpPr txBox="1"/>
          <p:nvPr/>
        </p:nvSpPr>
        <p:spPr>
          <a:xfrm>
            <a:off x="312808" y="228967"/>
            <a:ext cx="5783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Chaining method</a:t>
            </a:r>
          </a:p>
        </p:txBody>
      </p:sp>
    </p:spTree>
    <p:extLst>
      <p:ext uri="{BB962C8B-B14F-4D97-AF65-F5344CB8AC3E}">
        <p14:creationId xmlns:p14="http://schemas.microsoft.com/office/powerpoint/2010/main" val="29103441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10C875-9C78-28AE-55E3-FF0BADA1C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104F0A96-5DDE-7F8F-605F-9C5F616CF55F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0B15A48-05C9-0902-2F6D-E010BF3FF994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779089B-A5AD-E08C-6004-EDBB9FE4B78B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, </a:t>
            </a:r>
            <a:r>
              <a:rPr lang="en-US" sz="2000" b="1" dirty="0">
                <a:solidFill>
                  <a:schemeClr val="tx1"/>
                </a:solidFill>
                <a:latin typeface="Lucida Console" panose="020B0609040504020204" pitchFamily="49" charset="0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8FCB21B-126B-99C1-DA42-A1F90101197A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</a:t>
            </a:r>
            <a:r>
              <a:rPr lang="en-US" sz="2000" b="1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point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DB33257-8EBB-4205-2FC2-EC50635040AE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F82362-B506-C941-ACB6-3BAC98692EED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9823512-A4A8-2687-07F7-A86B48B0713D}"/>
              </a:ext>
            </a:extLst>
          </p:cNvPr>
          <p:cNvSpPr/>
          <p:nvPr/>
        </p:nvSpPr>
        <p:spPr>
          <a:xfrm>
            <a:off x="4452079" y="2487141"/>
            <a:ext cx="584615" cy="59971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287EC5-83C0-588A-E0F7-AA0D471A3BF9}"/>
              </a:ext>
            </a:extLst>
          </p:cNvPr>
          <p:cNvSpPr txBox="1"/>
          <p:nvPr/>
        </p:nvSpPr>
        <p:spPr>
          <a:xfrm>
            <a:off x="312808" y="228967"/>
            <a:ext cx="5783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Chaining method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32080-8B8F-306D-92FF-E61C2F8768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1682" y="1090236"/>
            <a:ext cx="4908719" cy="499577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CA9CA9-F2C7-1FCD-8A9E-04B04EE2CBB8}"/>
              </a:ext>
            </a:extLst>
          </p:cNvPr>
          <p:cNvSpPr txBox="1"/>
          <p:nvPr/>
        </p:nvSpPr>
        <p:spPr>
          <a:xfrm>
            <a:off x="4416903" y="2529383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57AF3A-0572-2150-03FF-796E0427A29F}"/>
              </a:ext>
            </a:extLst>
          </p:cNvPr>
          <p:cNvSpPr/>
          <p:nvPr/>
        </p:nvSpPr>
        <p:spPr>
          <a:xfrm>
            <a:off x="1562943" y="3092969"/>
            <a:ext cx="3998408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geom_</a:t>
            </a:r>
            <a:r>
              <a:rPr lang="en-US" sz="2000" b="1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smooth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(method=“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lm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”)</a:t>
            </a:r>
          </a:p>
        </p:txBody>
      </p:sp>
    </p:spTree>
    <p:extLst>
      <p:ext uri="{BB962C8B-B14F-4D97-AF65-F5344CB8AC3E}">
        <p14:creationId xmlns:p14="http://schemas.microsoft.com/office/powerpoint/2010/main" val="33544416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EB5603-70F3-DEA9-ECAA-68E73F2F9C32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A3BDD0-B0E4-5A6C-7316-3C7DC03787C8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data = happy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24AA39-F9A0-AA7D-B8ED-9F92BB062382}"/>
              </a:ext>
            </a:extLst>
          </p:cNvPr>
          <p:cNvSpPr/>
          <p:nvPr/>
        </p:nvSpPr>
        <p:spPr>
          <a:xfrm>
            <a:off x="3989945" y="1033271"/>
            <a:ext cx="3118052" cy="40011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83A24A-645F-2536-3B14-E1BA7D47F471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E15E0-B1B0-06BC-86C9-6CC946CC7A86}"/>
              </a:ext>
            </a:extLst>
          </p:cNvPr>
          <p:cNvSpPr txBox="1"/>
          <p:nvPr/>
        </p:nvSpPr>
        <p:spPr>
          <a:xfrm>
            <a:off x="7032331" y="1044465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</a:t>
            </a:r>
            <a:r>
              <a:rPr lang="en-US" sz="2000" b="1" dirty="0">
                <a:latin typeface="Monaco" pitchFamily="2" charset="77"/>
              </a:rPr>
              <a:t>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D688C-7BBB-2538-92A4-E1CAC12776A5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84957-F838-D306-D07F-E64807463F1E}"/>
              </a:ext>
            </a:extLst>
          </p:cNvPr>
          <p:cNvSpPr txBox="1"/>
          <p:nvPr/>
        </p:nvSpPr>
        <p:spPr>
          <a:xfrm>
            <a:off x="1620440" y="3924533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dplyr</a:t>
            </a:r>
            <a:r>
              <a:rPr lang="en-US" sz="2400" dirty="0">
                <a:latin typeface="Monaco" pitchFamily="2" charset="77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 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24522-71EC-D62B-9C46-681FB4873BA7}"/>
              </a:ext>
            </a:extLst>
          </p:cNvPr>
          <p:cNvSpPr txBox="1"/>
          <p:nvPr/>
        </p:nvSpPr>
        <p:spPr>
          <a:xfrm>
            <a:off x="2319316" y="3136612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“and then…”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E7572C-6F79-6871-090D-0FE4BEDF1B2C}"/>
              </a:ext>
            </a:extLst>
          </p:cNvPr>
          <p:cNvSpPr/>
          <p:nvPr/>
        </p:nvSpPr>
        <p:spPr>
          <a:xfrm>
            <a:off x="7166551" y="939782"/>
            <a:ext cx="675229" cy="65778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0211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FA7EFE-BC31-59A1-0E4A-A7CDD3CF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64" y="920042"/>
            <a:ext cx="5304856" cy="49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99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geom_smooth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2832B-810A-0209-91D5-E10908FD5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58" y="914400"/>
            <a:ext cx="5295636" cy="49142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60E13BF-980F-F778-A2E0-4DC4C43652A9}"/>
              </a:ext>
            </a:extLst>
          </p:cNvPr>
          <p:cNvSpPr/>
          <p:nvPr/>
        </p:nvSpPr>
        <p:spPr>
          <a:xfrm>
            <a:off x="0" y="621792"/>
            <a:ext cx="6691658" cy="62179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C666BFF-5614-5E7B-3A60-AE998383ECD0}"/>
              </a:ext>
            </a:extLst>
          </p:cNvPr>
          <p:cNvSpPr/>
          <p:nvPr/>
        </p:nvSpPr>
        <p:spPr>
          <a:xfrm>
            <a:off x="457200" y="1243583"/>
            <a:ext cx="2162432" cy="441549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5492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F5CE-81D3-632B-534B-3419404F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BCE9FC-B6AB-CEF2-545C-414DB79357A5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D5CCA3-5998-448D-6A5A-C0A14A53B3B4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FAB33BE-615A-B46D-E637-BEDD6BC0114D}"/>
              </a:ext>
            </a:extLst>
          </p:cNvPr>
          <p:cNvSpPr/>
          <p:nvPr/>
        </p:nvSpPr>
        <p:spPr>
          <a:xfrm>
            <a:off x="3994448" y="103675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FE84EB-FB10-315F-4BAD-544A23B4DAE7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27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DABFA-D9F1-0640-3605-04F57B3656C4}"/>
              </a:ext>
            </a:extLst>
          </p:cNvPr>
          <p:cNvSpPr txBox="1"/>
          <p:nvPr/>
        </p:nvSpPr>
        <p:spPr>
          <a:xfrm>
            <a:off x="7713322" y="103181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6EA6F-A0A0-3523-C94C-96439D2EFC86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4719C27-EB7E-E18F-54A7-FB5EBFE2C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713" y="1594616"/>
            <a:ext cx="4036286" cy="39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21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27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24881AC-5A93-BD59-2DA0-EFEB297E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0713" y="1594616"/>
            <a:ext cx="4036286" cy="39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590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27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FD72A-D335-1A93-7C22-19E91668E913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FE5218-AD2E-9C43-1F6F-DCDB77928254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55DE3A5-34D3-F716-FF9B-7FBE6C8AEA1F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EA73A-E150-F9BA-EE67-0AED259F8D9E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27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39C7D-5FD7-925C-C29C-8E3CEAB825F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18030-7A10-B0BB-4EAF-35A1363633BF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77DE343-3C00-E513-347D-9381F35AA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713" y="1594616"/>
            <a:ext cx="4036286" cy="39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52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D23E45C-1835-2125-B552-7B40BC0DA633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F40057C-B58A-0042-E947-910E7268438A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27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DF80D-DFD2-6719-3375-97E82429F232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28F9577-3F64-C7D7-34C0-8D508ABED301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C0027E-88D5-1DE1-D1E8-E99FC1C776EB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9434B9-2611-1889-0C21-A0646D3F7BED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27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D3EE8-9196-B166-3547-F6F68D4CF3D9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43F874-C7E6-7EE1-1C43-C462E8451C2A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1CF7F4-A352-A03B-FD18-691B8D2D8C41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B3F828-E665-0F72-9BDD-16B2EF87A1EC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7FE53-18F1-83B7-1C8B-9A0508F4EF0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EA660-F637-5BFE-2E37-7ABF9B7AEFF4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D0912-9CA0-FEEF-3136-2F1773A4EF52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1DB3D1-C019-0DDA-E2FF-E929897F0E11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5CFD53-EEB2-10C7-0F83-BA101EEF525D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DC34F9-0A5B-0BC8-7BE8-E884B712301A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65E425-57A6-6421-B597-7A428C287022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778310-1352-A4C7-E948-4624A67A21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689F85D3-CB37-ED7E-C1E1-324CE3AF46B2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FCBE5E06-DF07-E7D4-1211-EE7CD21FC066}"/>
              </a:ext>
            </a:extLst>
          </p:cNvPr>
          <p:cNvSpPr/>
          <p:nvPr/>
        </p:nvSpPr>
        <p:spPr>
          <a:xfrm>
            <a:off x="1668185" y="1015730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8E0AF13E-D75A-01C9-E5D9-2A8A704473B0}"/>
              </a:ext>
            </a:extLst>
          </p:cNvPr>
          <p:cNvSpPr/>
          <p:nvPr/>
        </p:nvSpPr>
        <p:spPr>
          <a:xfrm>
            <a:off x="2619881" y="1030467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-8186" y="244021"/>
            <a:ext cx="6475433" cy="2927107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8EB50D-A4EF-99AA-AD1B-D23253392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713" y="1594616"/>
            <a:ext cx="4036286" cy="39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66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F4FC3-DA7E-32D7-618E-EDF0A1B53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5FE6F5-B4DA-43F5-327D-6EB7A6C21777}"/>
              </a:ext>
            </a:extLst>
          </p:cNvPr>
          <p:cNvSpPr txBox="1"/>
          <p:nvPr/>
        </p:nvSpPr>
        <p:spPr>
          <a:xfrm>
            <a:off x="926629" y="3953403"/>
            <a:ext cx="7255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</a:t>
            </a:r>
          </a:p>
          <a:p>
            <a:r>
              <a:rPr lang="en-US" sz="3200" b="1" dirty="0">
                <a:latin typeface="Helvetica" pitchFamily="2" charset="0"/>
              </a:rPr>
              <a:t>“Grammar of Graphics”</a:t>
            </a:r>
            <a:endParaRPr lang="en-US" sz="2400" b="1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9B9A9-8F80-68BC-1F29-C0B84CCA2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817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27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9688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%&gt;%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10827" y="136600"/>
            <a:ext cx="6475433" cy="4047345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822EAE-803D-C3C1-A0C5-BE48CE9B0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713" y="1594616"/>
            <a:ext cx="4036286" cy="39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4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2734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734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734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9688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%&gt;%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2734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734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734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2734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734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734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2734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734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2734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2734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0B0BEB-8575-C866-472D-4C5372F307B1}"/>
              </a:ext>
            </a:extLst>
          </p:cNvPr>
          <p:cNvSpPr/>
          <p:nvPr/>
        </p:nvSpPr>
        <p:spPr>
          <a:xfrm>
            <a:off x="3650602" y="5493894"/>
            <a:ext cx="3757534" cy="88442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These all produce the same figure!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D3E3489-B8F4-5935-D692-6663FB91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713" y="1594616"/>
            <a:ext cx="4036286" cy="399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499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Aesthetics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define any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data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that gets mapped to </a:t>
            </a:r>
            <a:r>
              <a:rPr lang="en-US" sz="4000" dirty="0">
                <a:solidFill>
                  <a:schemeClr val="accent6"/>
                </a:solidFill>
                <a:latin typeface="Helvetica" pitchFamily="2" charset="0"/>
              </a:rPr>
              <a:t>geometry</a:t>
            </a:r>
          </a:p>
          <a:p>
            <a:r>
              <a:rPr lang="en-US" sz="4000" dirty="0">
                <a:latin typeface="Helvetica" pitchFamily="2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(data = </a:t>
            </a:r>
            <a:r>
              <a:rPr lang="en-US" sz="2400" dirty="0" err="1">
                <a:latin typeface="Monaco" pitchFamily="2" charset="77"/>
              </a:rPr>
              <a:t>yourData</a:t>
            </a:r>
            <a:r>
              <a:rPr lang="en-US" sz="2400" dirty="0">
                <a:latin typeface="Monaco" pitchFamily="2" charset="77"/>
              </a:rPr>
              <a:t>, 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aes</a:t>
            </a:r>
            <a:r>
              <a:rPr lang="en-US" sz="2400" dirty="0">
                <a:latin typeface="Monaco" pitchFamily="2" charset="77"/>
              </a:rPr>
              <a:t>(x = </a:t>
            </a:r>
            <a:r>
              <a:rPr lang="en-US" sz="2400" dirty="0" err="1">
                <a:latin typeface="Monaco" pitchFamily="2" charset="77"/>
              </a:rPr>
              <a:t>xaxis,y</a:t>
            </a:r>
            <a:r>
              <a:rPr lang="en-US" sz="2400" dirty="0">
                <a:latin typeface="Monaco" pitchFamily="2" charset="77"/>
              </a:rPr>
              <a:t> = </a:t>
            </a:r>
            <a:r>
              <a:rPr lang="en-US" sz="2400" dirty="0" err="1">
                <a:latin typeface="Monaco" pitchFamily="2" charset="77"/>
              </a:rPr>
              <a:t>yaxis</a:t>
            </a:r>
            <a:r>
              <a:rPr lang="en-US" sz="2400" dirty="0">
                <a:latin typeface="Monaco" pitchFamily="2" charset="77"/>
              </a:rPr>
              <a:t>))+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geom_point</a:t>
            </a:r>
            <a:r>
              <a:rPr lang="en-US" sz="2400" dirty="0">
                <a:latin typeface="Monaco" pitchFamily="2" charset="77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784449" y="4082863"/>
            <a:ext cx="4541195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40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C33F7-0AE3-BB04-BBA0-3C3AB64FE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E3E4A31-40AE-31A8-DC3E-A6A2DF80EA4F}"/>
              </a:ext>
            </a:extLst>
          </p:cNvPr>
          <p:cNvSpPr txBox="1"/>
          <p:nvPr/>
        </p:nvSpPr>
        <p:spPr>
          <a:xfrm>
            <a:off x="559776" y="3697375"/>
            <a:ext cx="11441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happy,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happiness,y</a:t>
            </a:r>
            <a:r>
              <a:rPr lang="en-US" sz="2400" dirty="0">
                <a:latin typeface="Andale Mono" panose="020B0509000000000004" pitchFamily="49" charset="0"/>
              </a:rPr>
              <a:t> = GDP,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shape=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size=      , 			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col=	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66AB6-B47D-A12B-54AF-1236C4AA27A1}"/>
              </a:ext>
            </a:extLst>
          </p:cNvPr>
          <p:cNvSpPr txBox="1"/>
          <p:nvPr/>
        </p:nvSpPr>
        <p:spPr>
          <a:xfrm>
            <a:off x="463757" y="872423"/>
            <a:ext cx="8109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Aesthetics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define any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data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that gets mapped to </a:t>
            </a:r>
            <a:r>
              <a:rPr lang="en-US" sz="4000" dirty="0">
                <a:solidFill>
                  <a:schemeClr val="accent6"/>
                </a:solidFill>
                <a:latin typeface="Helvetica" pitchFamily="2" charset="0"/>
              </a:rPr>
              <a:t>geometry</a:t>
            </a:r>
          </a:p>
          <a:p>
            <a:r>
              <a:rPr lang="en-US" sz="4000" dirty="0">
                <a:latin typeface="Helvetica" pitchFamily="2" charset="0"/>
              </a:rPr>
              <a:t>(such as color, size, shape, etc.)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1EB38A-2536-B4AC-6FF6-B9CDA6BDA5ED}"/>
              </a:ext>
            </a:extLst>
          </p:cNvPr>
          <p:cNvSpPr/>
          <p:nvPr/>
        </p:nvSpPr>
        <p:spPr>
          <a:xfrm>
            <a:off x="3582527" y="4557713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2DBC46-6E71-7315-0BB7-EBC3A94B1BE6}"/>
              </a:ext>
            </a:extLst>
          </p:cNvPr>
          <p:cNvSpPr/>
          <p:nvPr/>
        </p:nvSpPr>
        <p:spPr>
          <a:xfrm>
            <a:off x="3427354" y="4909619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6A35964-094C-3F51-4A61-D95771851E4D}"/>
              </a:ext>
            </a:extLst>
          </p:cNvPr>
          <p:cNvSpPr/>
          <p:nvPr/>
        </p:nvSpPr>
        <p:spPr>
          <a:xfrm>
            <a:off x="3427354" y="5261525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72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EE381-861F-0D3D-0689-EA2FDC09A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8E4498CA-AEBB-4ACA-BDAD-0E5E235C6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022" y="873697"/>
            <a:ext cx="7772400" cy="434166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7EE0A1-3F91-0CF8-4DC2-EEBB15B4016D}"/>
              </a:ext>
            </a:extLst>
          </p:cNvPr>
          <p:cNvSpPr/>
          <p:nvPr/>
        </p:nvSpPr>
        <p:spPr>
          <a:xfrm>
            <a:off x="6782049" y="1365603"/>
            <a:ext cx="2841637" cy="34537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7ED0BF-6B30-70AA-273A-BBD2A1B261B9}"/>
              </a:ext>
            </a:extLst>
          </p:cNvPr>
          <p:cNvSpPr/>
          <p:nvPr/>
        </p:nvSpPr>
        <p:spPr>
          <a:xfrm>
            <a:off x="3426751" y="1317660"/>
            <a:ext cx="1505013" cy="3453734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7846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01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E2C2AE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E2C2AE"/>
                </a:highlight>
                <a:latin typeface="Monaco" pitchFamily="2" charset="77"/>
              </a:rPr>
              <a:t>(col=continent</a:t>
            </a:r>
            <a:r>
              <a:rPr lang="en-US" dirty="0">
                <a:latin typeface="Monaco" pitchFamily="2" charset="77"/>
              </a:rPr>
              <a:t>))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71E0-CF1E-27ED-0CAC-0EE55655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588" y="719528"/>
            <a:ext cx="6474753" cy="59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4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468999" y="807148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665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489052" y="628630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28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3364788" y="647590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37BC2F-69AF-E76A-1CEB-7D1F47806E10}"/>
              </a:ext>
            </a:extLst>
          </p:cNvPr>
          <p:cNvSpPr txBox="1"/>
          <p:nvPr/>
        </p:nvSpPr>
        <p:spPr>
          <a:xfrm>
            <a:off x="4185138" y="5136482"/>
            <a:ext cx="2708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</a:rPr>
              <a:t>?!?</a:t>
            </a:r>
          </a:p>
        </p:txBody>
      </p:sp>
    </p:spTree>
    <p:extLst>
      <p:ext uri="{BB962C8B-B14F-4D97-AF65-F5344CB8AC3E}">
        <p14:creationId xmlns:p14="http://schemas.microsoft.com/office/powerpoint/2010/main" val="323720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1A5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D989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A990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0D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E2C2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2A7D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940712" y="12281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940712" y="19163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940712" y="26015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940712" y="32616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940712" y="40555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940712" y="48383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0E48-7643-8F34-8493-9E9FC85A1F9B}"/>
              </a:ext>
            </a:extLst>
          </p:cNvPr>
          <p:cNvSpPr txBox="1"/>
          <p:nvPr/>
        </p:nvSpPr>
        <p:spPr>
          <a:xfrm>
            <a:off x="926629" y="3953403"/>
            <a:ext cx="7255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</a:t>
            </a:r>
          </a:p>
          <a:p>
            <a:r>
              <a:rPr lang="en-US" sz="3200" b="1" dirty="0">
                <a:latin typeface="Helvetica" pitchFamily="2" charset="0"/>
              </a:rPr>
              <a:t>“Grammar of Graphics”</a:t>
            </a:r>
          </a:p>
          <a:p>
            <a:endParaRPr lang="en-US" sz="32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Graphics are built by layering elements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B10A4A-FB2C-32E1-CEDF-971FA740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4554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  <p:pic>
        <p:nvPicPr>
          <p:cNvPr id="9" name="Picture 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BBEE64D-CDC6-F782-5AB0-DD1DC01E8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4" t="1" r="35274" b="-12316"/>
          <a:stretch/>
        </p:blipFill>
        <p:spPr>
          <a:xfrm>
            <a:off x="856335" y="864852"/>
            <a:ext cx="2946946" cy="2242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958A1-42A2-1136-0D7B-5C9F2EF46E86}"/>
              </a:ext>
            </a:extLst>
          </p:cNvPr>
          <p:cNvSpPr txBox="1"/>
          <p:nvPr/>
        </p:nvSpPr>
        <p:spPr>
          <a:xfrm>
            <a:off x="3580694" y="1018077"/>
            <a:ext cx="10744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Andale Mono" panose="020B0509000000000004" pitchFamily="49" charset="0"/>
              </a:rPr>
              <a:t>colour</a:t>
            </a:r>
            <a:endParaRPr lang="en-US" sz="1600" dirty="0">
              <a:latin typeface="Andale Mono" panose="020B0509000000000004" pitchFamily="49" charset="0"/>
            </a:endParaRP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343ACF-7A9B-2BEC-3DF2-752180AC6A55}"/>
              </a:ext>
            </a:extLst>
          </p:cNvPr>
          <p:cNvSpPr/>
          <p:nvPr/>
        </p:nvSpPr>
        <p:spPr>
          <a:xfrm>
            <a:off x="3803282" y="1018078"/>
            <a:ext cx="951338" cy="18466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926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B4B5B-02B0-951F-51BC-F914190DECE3}"/>
              </a:ext>
            </a:extLst>
          </p:cNvPr>
          <p:cNvSpPr txBox="1"/>
          <p:nvPr/>
        </p:nvSpPr>
        <p:spPr>
          <a:xfrm>
            <a:off x="1064712" y="291856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set conditional formatting. </a:t>
            </a:r>
          </a:p>
          <a:p>
            <a:endParaRPr lang="en-US" dirty="0"/>
          </a:p>
          <a:p>
            <a:r>
              <a:rPr lang="en-US" dirty="0"/>
              <a:t>e.g. Use different colors for points where happiness is &gt; 5</a:t>
            </a:r>
          </a:p>
        </p:txBody>
      </p:sp>
    </p:spTree>
    <p:extLst>
      <p:ext uri="{BB962C8B-B14F-4D97-AF65-F5344CB8AC3E}">
        <p14:creationId xmlns:p14="http://schemas.microsoft.com/office/powerpoint/2010/main" val="3766949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3365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(col=happiness &gt; 5)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5FD29-C4BC-B23E-FC61-A01A49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41" y="659597"/>
            <a:ext cx="5780675" cy="55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25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62266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1CD69B61-59DE-FEA1-1285-0CFA7CA8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0580" r="8321" b="6779"/>
          <a:stretch/>
        </p:blipFill>
        <p:spPr>
          <a:xfrm>
            <a:off x="142089" y="2806074"/>
            <a:ext cx="7898802" cy="2345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129D9-E787-8888-55D1-444B64B99C3E}"/>
              </a:ext>
            </a:extLst>
          </p:cNvPr>
          <p:cNvSpPr txBox="1"/>
          <p:nvPr/>
        </p:nvSpPr>
        <p:spPr>
          <a:xfrm>
            <a:off x="413360" y="601249"/>
            <a:ext cx="643837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6674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521940-8E2C-AF9C-BDF5-83E67D7E0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8F20AC13-17C9-4F1C-3633-5EE7ED841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8203AFF3-9CF6-B487-FBCE-82F4ABAAD2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F0920164-50B3-A9F0-0AA9-1B6A10CF8B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AD7B815-3037-47C9-E132-98D5317304F0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D839706-E802-D4D9-BDD7-C8D5A0558A06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99AFE48-83FB-7FC0-94EE-CCBAD99D5567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FC0B71-C7DF-89A0-84F0-0C72D688163B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82E337-C31B-115D-672E-DF3318B1F66D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60F09483-38EF-F784-EC67-50B52F827DB3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5CA413-B3E1-8226-616F-1DB0AA8E4C48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96B83B-F013-032A-CCE7-3A6F9C48DA99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B4F6D4C-2529-EADB-F9CE-6341375475A3}"/>
              </a:ext>
            </a:extLst>
          </p:cNvPr>
          <p:cNvSpPr/>
          <p:nvPr/>
        </p:nvSpPr>
        <p:spPr>
          <a:xfrm>
            <a:off x="41329" y="864292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19B6EF59-26EE-783D-07F4-46C5358949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91F6E3D0-2ABE-A72B-4F79-3D0DE9D370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EEDA104-95D0-FABA-F019-122C203C6A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A6903297-F953-0AE7-5E58-4B8284527B2A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B7B8FBA4-55AB-2F31-D5DF-13C6FE2699AA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4F7D6F56-ABC6-FBB9-98D0-B0E5673DEAAF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58C802C-CBEA-7937-25E3-2332C17CB83E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0D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7AF42283-DF58-0330-A078-B77D08721329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09F6A536-FBEF-7030-AF18-41004F9DAF94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90FEE2-0470-2F6A-F937-30E6B56FCF79}"/>
              </a:ext>
            </a:extLst>
          </p:cNvPr>
          <p:cNvSpPr txBox="1"/>
          <p:nvPr/>
        </p:nvSpPr>
        <p:spPr>
          <a:xfrm>
            <a:off x="4468872" y="4950183"/>
            <a:ext cx="108958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/>
              <a:t>x + </a:t>
            </a:r>
            <a:r>
              <a:rPr lang="en-US" sz="1000" b="1" dirty="0" err="1"/>
              <a:t>geom_col</a:t>
            </a:r>
            <a:r>
              <a:rPr lang="en-US" sz="1000" b="1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8482535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23F10-2ED0-2209-460A-3C5DDE544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AA44DE32-F5C4-85CD-644C-F9C9D8FC6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B09DF8D5-0E81-FA3B-83AC-FC89C0983A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EDB6BB6D-FFB0-B67D-084C-2F330694DB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B4E96C2-3E96-258B-5B47-4DAA649DD532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F10074-D1A9-ADFA-36D3-F3E3A0EEF1C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F9242C-6049-E4CF-1B2E-A6E2AD955EFF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C21C12-5624-09BF-3C0F-741B1B1746E8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FA1DD47-F704-B828-4DAA-B0E7E71EC118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BD119585-7ADD-6E02-BE4A-045B722B1277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5B6728-4D6A-CCB1-D95B-3023FC1DC9CB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F522597-0149-E7A2-0005-F92E57DA03AC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9506BEDC-8E63-052F-B312-68B1880F04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6AA246C1-9DE9-0903-B445-5210BE9EFA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5EF773DE-2A35-3A58-1466-92BE9F38288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33CC724F-6333-6FA5-E5D1-0549BF6DA4ED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3F1F17D1-EA92-1F77-7C6A-713A11083625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379355C-9001-CF96-4C6F-5C4C4606125C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825E68E-38DE-B68F-4CA9-D7DCBE688B41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0D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912D548-B592-CBD0-6950-F528288A8A5F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2B288BE-6DA2-41F8-A6D8-AE4255D0BC22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1D93701-EFB4-940E-27F4-491ED10DD4D0}"/>
              </a:ext>
            </a:extLst>
          </p:cNvPr>
          <p:cNvSpPr txBox="1"/>
          <p:nvPr/>
        </p:nvSpPr>
        <p:spPr>
          <a:xfrm>
            <a:off x="4468872" y="4950183"/>
            <a:ext cx="1089587" cy="2462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/>
              <a:t>x + </a:t>
            </a:r>
            <a:r>
              <a:rPr lang="en-US" sz="1000" b="1" dirty="0" err="1"/>
              <a:t>geom_col</a:t>
            </a:r>
            <a:r>
              <a:rPr lang="en-US" sz="1000" b="1" dirty="0"/>
              <a:t>()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534C990-BDBB-A35A-1A4A-D5D6568BEFE6}"/>
              </a:ext>
            </a:extLst>
          </p:cNvPr>
          <p:cNvSpPr/>
          <p:nvPr/>
        </p:nvSpPr>
        <p:spPr>
          <a:xfrm>
            <a:off x="4180827" y="4867547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42572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12C4D-1924-F915-3FCF-6291A79E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D7EF5E-5706-EA03-274D-5B9CF90C8772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</p:spTree>
    <p:extLst>
      <p:ext uri="{BB962C8B-B14F-4D97-AF65-F5344CB8AC3E}">
        <p14:creationId xmlns:p14="http://schemas.microsoft.com/office/powerpoint/2010/main" val="34037082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946DEC-C2CA-64CB-71E6-739FDAF05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45541D-257D-4805-5928-71A041203262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AAB388-F65D-D30A-057C-3BAE6316566C}"/>
              </a:ext>
            </a:extLst>
          </p:cNvPr>
          <p:cNvSpPr txBox="1"/>
          <p:nvPr/>
        </p:nvSpPr>
        <p:spPr>
          <a:xfrm>
            <a:off x="588789" y="1784481"/>
            <a:ext cx="3759120" cy="458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7D10AC-78C5-9E97-28EC-B6A72A5F20C8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468B7F13-AB5F-3BB4-33D8-AD7228459FB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008" b="12482"/>
          <a:stretch>
            <a:fillRect/>
          </a:stretch>
        </p:blipFill>
        <p:spPr>
          <a:xfrm>
            <a:off x="6270885" y="2004263"/>
            <a:ext cx="2493055" cy="3208030"/>
          </a:xfrm>
          <a:prstGeom prst="rect">
            <a:avLst/>
          </a:prstGeom>
        </p:spPr>
      </p:pic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878488CA-F10F-393F-A48C-C6D5504A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990" b="12002"/>
          <a:stretch>
            <a:fillRect/>
          </a:stretch>
        </p:blipFill>
        <p:spPr>
          <a:xfrm>
            <a:off x="8349518" y="2004263"/>
            <a:ext cx="3478543" cy="32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2097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F10BE-241C-81DC-7809-A1B4A2CF8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4CCFA11-4E27-C123-ABAC-DF90EBB5620F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CC9850-24DD-1269-7209-808DDDAC9797}"/>
              </a:ext>
            </a:extLst>
          </p:cNvPr>
          <p:cNvSpPr txBox="1"/>
          <p:nvPr/>
        </p:nvSpPr>
        <p:spPr>
          <a:xfrm>
            <a:off x="588789" y="1784481"/>
            <a:ext cx="3759120" cy="874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DE758-6DFD-CD9E-0CD6-091751304E15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  <p:pic>
        <p:nvPicPr>
          <p:cNvPr id="3" name="Picture 2" descr="A screenshot of a graph&#10;&#10;AI-generated content may be incorrect.">
            <a:extLst>
              <a:ext uri="{FF2B5EF4-FFF2-40B4-BE49-F238E27FC236}">
                <a16:creationId xmlns:a16="http://schemas.microsoft.com/office/drawing/2014/main" id="{D6978F90-662F-0F5B-5896-7CF9C18820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008" b="12482"/>
          <a:stretch>
            <a:fillRect/>
          </a:stretch>
        </p:blipFill>
        <p:spPr>
          <a:xfrm>
            <a:off x="6270885" y="2004263"/>
            <a:ext cx="2493055" cy="3208030"/>
          </a:xfrm>
          <a:prstGeom prst="rect">
            <a:avLst/>
          </a:prstGeom>
        </p:spPr>
      </p:pic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4E4FBEA2-0900-92A8-6C86-C58FE822737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990" b="12002"/>
          <a:stretch>
            <a:fillRect/>
          </a:stretch>
        </p:blipFill>
        <p:spPr>
          <a:xfrm>
            <a:off x="8349518" y="2004263"/>
            <a:ext cx="3478543" cy="322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3522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0B825-E74D-6C2F-401D-032B44BEA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9C18BF-88A3-59E7-777F-D6C0B39ECF6A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0FB55-D6B3-16D1-D1D9-C3413EC7562C}"/>
              </a:ext>
            </a:extLst>
          </p:cNvPr>
          <p:cNvSpPr txBox="1"/>
          <p:nvPr/>
        </p:nvSpPr>
        <p:spPr>
          <a:xfrm>
            <a:off x="588789" y="1784481"/>
            <a:ext cx="3759120" cy="874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829F5C-0B81-69C0-EBB8-39F94C044980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ECBD324-C518-48D6-B5BC-16AD23FD89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562"/>
          <a:stretch>
            <a:fillRect/>
          </a:stretch>
        </p:blipFill>
        <p:spPr>
          <a:xfrm>
            <a:off x="8259579" y="2202834"/>
            <a:ext cx="3637613" cy="2997200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FF98BA1B-E3B0-4811-999B-636EC4568A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049" r="68320"/>
          <a:stretch>
            <a:fillRect/>
          </a:stretch>
        </p:blipFill>
        <p:spPr>
          <a:xfrm>
            <a:off x="6096000" y="2202834"/>
            <a:ext cx="2295992" cy="2997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7228426-E1C9-34B6-13E5-581309F87F4F}"/>
              </a:ext>
            </a:extLst>
          </p:cNvPr>
          <p:cNvGrpSpPr/>
          <p:nvPr/>
        </p:nvGrpSpPr>
        <p:grpSpPr>
          <a:xfrm>
            <a:off x="4886793" y="1724521"/>
            <a:ext cx="929391" cy="733866"/>
            <a:chOff x="4886793" y="1724521"/>
            <a:chExt cx="929391" cy="73386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3F5B5C3-B92A-3FB7-6112-03ED3B332A0E}"/>
                </a:ext>
              </a:extLst>
            </p:cNvPr>
            <p:cNvSpPr/>
            <p:nvPr/>
          </p:nvSpPr>
          <p:spPr>
            <a:xfrm>
              <a:off x="4886793" y="1724521"/>
              <a:ext cx="929391" cy="7338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E8C843D2-34F3-3167-FB28-82D363C5CE3B}"/>
                </a:ext>
              </a:extLst>
            </p:cNvPr>
            <p:cNvSpPr/>
            <p:nvPr/>
          </p:nvSpPr>
          <p:spPr>
            <a:xfrm rot="5400000">
              <a:off x="5181804" y="1928444"/>
              <a:ext cx="418354" cy="32602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16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F0F7216-9F54-1936-C6C6-6B87259F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61"/>
          <a:stretch/>
        </p:blipFill>
        <p:spPr bwMode="auto">
          <a:xfrm>
            <a:off x="1" y="423748"/>
            <a:ext cx="5907314" cy="5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37E1BB5-ADB0-B489-ED47-D87446957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7" b="5270"/>
          <a:stretch/>
        </p:blipFill>
        <p:spPr bwMode="auto">
          <a:xfrm>
            <a:off x="5907315" y="886993"/>
            <a:ext cx="6095999" cy="35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F5432DB-0D04-C120-171C-260AE3F1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7"/>
          <a:stretch/>
        </p:blipFill>
        <p:spPr bwMode="auto">
          <a:xfrm>
            <a:off x="5690735" y="6314879"/>
            <a:ext cx="6312579" cy="5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6175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77AF5B-B5A1-E52D-3D98-54A763F0A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2C382B0-CD9D-368A-FF33-990DF4B61A05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0C470F-4CEF-05E6-0DBC-6068E51C8229}"/>
              </a:ext>
            </a:extLst>
          </p:cNvPr>
          <p:cNvSpPr txBox="1"/>
          <p:nvPr/>
        </p:nvSpPr>
        <p:spPr>
          <a:xfrm>
            <a:off x="588789" y="1784481"/>
            <a:ext cx="3759120" cy="12899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</a:t>
            </a: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CE361B-91FC-6CC0-C6CC-534B0C4A3DE1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D5611AC2-FFDD-1C0E-A30A-3CDD83DB6BF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562"/>
          <a:stretch>
            <a:fillRect/>
          </a:stretch>
        </p:blipFill>
        <p:spPr>
          <a:xfrm>
            <a:off x="8259579" y="2202834"/>
            <a:ext cx="3637613" cy="2997200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E4878603-26D3-D81B-6113-51E270B9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049" r="68320"/>
          <a:stretch>
            <a:fillRect/>
          </a:stretch>
        </p:blipFill>
        <p:spPr>
          <a:xfrm>
            <a:off x="6096000" y="2202834"/>
            <a:ext cx="2295992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0898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83F6D-9450-899D-0804-AA5E88501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51EB6A-6C0E-5754-7622-22ED7C074A3B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3FD079-D467-0CA4-549D-B7126E60DC83}"/>
              </a:ext>
            </a:extLst>
          </p:cNvPr>
          <p:cNvSpPr txBox="1"/>
          <p:nvPr/>
        </p:nvSpPr>
        <p:spPr>
          <a:xfrm>
            <a:off x="588789" y="1784481"/>
            <a:ext cx="3759120" cy="211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FB7318-A315-9998-D54D-BCDCD7D588DF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  <p:pic>
        <p:nvPicPr>
          <p:cNvPr id="7" name="Picture 6" descr="A screenshot of a graph&#10;&#10;AI-generated content may be incorrect.">
            <a:extLst>
              <a:ext uri="{FF2B5EF4-FFF2-40B4-BE49-F238E27FC236}">
                <a16:creationId xmlns:a16="http://schemas.microsoft.com/office/drawing/2014/main" id="{48DFA4C8-0148-CB7F-6F05-ADE9F5B3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6562"/>
          <a:stretch>
            <a:fillRect/>
          </a:stretch>
        </p:blipFill>
        <p:spPr>
          <a:xfrm>
            <a:off x="8259579" y="2202834"/>
            <a:ext cx="3637613" cy="2997200"/>
          </a:xfrm>
          <a:prstGeom prst="rect">
            <a:avLst/>
          </a:prstGeom>
        </p:spPr>
      </p:pic>
      <p:pic>
        <p:nvPicPr>
          <p:cNvPr id="8" name="Picture 7" descr="A screenshot of a graph&#10;&#10;AI-generated content may be incorrect.">
            <a:extLst>
              <a:ext uri="{FF2B5EF4-FFF2-40B4-BE49-F238E27FC236}">
                <a16:creationId xmlns:a16="http://schemas.microsoft.com/office/drawing/2014/main" id="{E936F8DE-6DD5-FA70-D3E1-306F822625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049" r="68320"/>
          <a:stretch>
            <a:fillRect/>
          </a:stretch>
        </p:blipFill>
        <p:spPr>
          <a:xfrm>
            <a:off x="6096000" y="2202834"/>
            <a:ext cx="2295992" cy="29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306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C2182-EAE1-71EB-5EA3-801383494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610A70D-0BBA-13D6-0E31-AE3795298593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C83D424-9858-A596-96CE-2EB084C7F6F3}"/>
              </a:ext>
            </a:extLst>
          </p:cNvPr>
          <p:cNvSpPr txBox="1"/>
          <p:nvPr/>
        </p:nvSpPr>
        <p:spPr>
          <a:xfrm>
            <a:off x="588789" y="1784481"/>
            <a:ext cx="3759120" cy="21195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C5B6E1-D5A7-1576-19AF-F72A0A0217FA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2142A6F-0FBE-52EE-6466-A7A66B44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62" y="1657966"/>
            <a:ext cx="4139575" cy="329678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5B70804-CA95-FBD6-C946-CAA719BD0368}"/>
              </a:ext>
            </a:extLst>
          </p:cNvPr>
          <p:cNvGrpSpPr/>
          <p:nvPr/>
        </p:nvGrpSpPr>
        <p:grpSpPr>
          <a:xfrm>
            <a:off x="4886793" y="1724521"/>
            <a:ext cx="929391" cy="733866"/>
            <a:chOff x="4886793" y="1724521"/>
            <a:chExt cx="929391" cy="733866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2C56DA7-7A12-0339-B57D-1D166EC7CBC8}"/>
                </a:ext>
              </a:extLst>
            </p:cNvPr>
            <p:cNvSpPr/>
            <p:nvPr/>
          </p:nvSpPr>
          <p:spPr>
            <a:xfrm>
              <a:off x="4886793" y="1724521"/>
              <a:ext cx="929391" cy="7338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riangle 12">
              <a:extLst>
                <a:ext uri="{FF2B5EF4-FFF2-40B4-BE49-F238E27FC236}">
                  <a16:creationId xmlns:a16="http://schemas.microsoft.com/office/drawing/2014/main" id="{079080B2-D589-ADCA-89F6-58427FA30AD6}"/>
                </a:ext>
              </a:extLst>
            </p:cNvPr>
            <p:cNvSpPr/>
            <p:nvPr/>
          </p:nvSpPr>
          <p:spPr>
            <a:xfrm rot="5400000">
              <a:off x="5181804" y="1928444"/>
              <a:ext cx="418354" cy="32602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9409206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D5069-3097-6733-4C2C-6CC525341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DDCE36F-6D20-4C2D-A5AA-230CCA910A0E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EBBBCAB-809D-0C68-F73D-4142C4AFA843}"/>
              </a:ext>
            </a:extLst>
          </p:cNvPr>
          <p:cNvSpPr txBox="1"/>
          <p:nvPr/>
        </p:nvSpPr>
        <p:spPr>
          <a:xfrm>
            <a:off x="588789" y="1784481"/>
            <a:ext cx="3759120" cy="2535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 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86E3DC-02C1-4798-CFDA-FDA2DA64D67B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B15C3A0-AFA4-C553-C74D-766F43A914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862" y="1657966"/>
            <a:ext cx="4139575" cy="3296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134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77F3CE-D85E-F6A5-F412-E8F9C7C3AF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300EE8D-0B11-1AC1-EC03-A3FB0DCAD485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35C088-F056-8E97-C0EA-2DDBCD78B996}"/>
              </a:ext>
            </a:extLst>
          </p:cNvPr>
          <p:cNvSpPr txBox="1"/>
          <p:nvPr/>
        </p:nvSpPr>
        <p:spPr>
          <a:xfrm>
            <a:off x="588788" y="1784481"/>
            <a:ext cx="4702739" cy="2535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FBF0E-2259-2141-4836-585ADC1953FC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</p:spTree>
    <p:extLst>
      <p:ext uri="{BB962C8B-B14F-4D97-AF65-F5344CB8AC3E}">
        <p14:creationId xmlns:p14="http://schemas.microsoft.com/office/powerpoint/2010/main" val="10887292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E49A1-36A7-DB34-442D-7BB502494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C656AB5-7E5A-E0DE-6AA9-EB81235A6CFE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FF2168-85D9-AD49-8C2D-EDBCB87F7A4B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72ECAD43-A3AF-BF3A-02C6-437BEA6E9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C2502B-96D5-67F5-491B-D7DB5FAF7F68}"/>
              </a:ext>
            </a:extLst>
          </p:cNvPr>
          <p:cNvSpPr txBox="1"/>
          <p:nvPr/>
        </p:nvSpPr>
        <p:spPr>
          <a:xfrm>
            <a:off x="588788" y="1784481"/>
            <a:ext cx="4702739" cy="2535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3680BA8-3167-7DA8-BFA2-8B79BB897DDF}"/>
              </a:ext>
            </a:extLst>
          </p:cNvPr>
          <p:cNvGrpSpPr/>
          <p:nvPr/>
        </p:nvGrpSpPr>
        <p:grpSpPr>
          <a:xfrm>
            <a:off x="4886793" y="1724521"/>
            <a:ext cx="929391" cy="733866"/>
            <a:chOff x="4886793" y="1724521"/>
            <a:chExt cx="929391" cy="733866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D2223627-444C-D4EF-444F-37D3063BD0D9}"/>
                </a:ext>
              </a:extLst>
            </p:cNvPr>
            <p:cNvSpPr/>
            <p:nvPr/>
          </p:nvSpPr>
          <p:spPr>
            <a:xfrm>
              <a:off x="4886793" y="1724521"/>
              <a:ext cx="929391" cy="7338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riangle 13">
              <a:extLst>
                <a:ext uri="{FF2B5EF4-FFF2-40B4-BE49-F238E27FC236}">
                  <a16:creationId xmlns:a16="http://schemas.microsoft.com/office/drawing/2014/main" id="{C765B9D8-02C5-B594-626E-9A86DFC900A9}"/>
                </a:ext>
              </a:extLst>
            </p:cNvPr>
            <p:cNvSpPr/>
            <p:nvPr/>
          </p:nvSpPr>
          <p:spPr>
            <a:xfrm rot="5400000">
              <a:off x="5181804" y="1928444"/>
              <a:ext cx="418354" cy="32602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328515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060749-2CF9-DA44-6E3F-DB4123C5B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94E2F8C-4E55-77F1-0223-DBBC1E87C7D2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B95208-A70B-AC87-B0AB-1E9B2F719DB8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D6D0BF40-AA27-1145-7EAF-FD66A64C0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453A7F5-1B9A-229B-E6E7-A09BE407BAD5}"/>
              </a:ext>
            </a:extLst>
          </p:cNvPr>
          <p:cNvSpPr txBox="1"/>
          <p:nvPr/>
        </p:nvSpPr>
        <p:spPr>
          <a:xfrm>
            <a:off x="588788" y="1784481"/>
            <a:ext cx="4702739" cy="336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2041A00-F840-E841-F2B7-2272E756A03C}"/>
              </a:ext>
            </a:extLst>
          </p:cNvPr>
          <p:cNvSpPr/>
          <p:nvPr/>
        </p:nvSpPr>
        <p:spPr>
          <a:xfrm>
            <a:off x="4227227" y="3429000"/>
            <a:ext cx="509666" cy="543393"/>
          </a:xfrm>
          <a:prstGeom prst="ellipse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3569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8EA2B-05AA-1716-22C6-1268158B65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631EC5B-D176-A2F0-EA45-FBE37FF1FA3C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7A396C-7F2D-A8CC-3BDC-3F2CD76244B2}"/>
              </a:ext>
            </a:extLst>
          </p:cNvPr>
          <p:cNvSpPr txBox="1"/>
          <p:nvPr/>
        </p:nvSpPr>
        <p:spPr>
          <a:xfrm>
            <a:off x="573799" y="341224"/>
            <a:ext cx="11323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Task: </a:t>
            </a:r>
            <a:r>
              <a:rPr lang="en-US" sz="2400" dirty="0"/>
              <a:t>For the year </a:t>
            </a:r>
            <a:r>
              <a:rPr lang="en-US" sz="2400" b="1" dirty="0"/>
              <a:t>2019</a:t>
            </a:r>
            <a:r>
              <a:rPr lang="en-US" sz="2400" dirty="0"/>
              <a:t>, count the </a:t>
            </a:r>
            <a:r>
              <a:rPr lang="en-US" sz="2400" b="1" dirty="0"/>
              <a:t>number of observations per continent </a:t>
            </a:r>
            <a:r>
              <a:rPr lang="en-US" sz="2400" dirty="0"/>
              <a:t>in our dataset. </a:t>
            </a:r>
          </a:p>
          <a:p>
            <a:r>
              <a:rPr lang="en-US" sz="2400" dirty="0"/>
              <a:t>Then plot this as a bar chart.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A6A53B5-7BEF-17D5-D228-1B16812DD2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A93E17F-35D2-7177-FF8E-7AC548C9CC15}"/>
              </a:ext>
            </a:extLst>
          </p:cNvPr>
          <p:cNvSpPr txBox="1"/>
          <p:nvPr/>
        </p:nvSpPr>
        <p:spPr>
          <a:xfrm>
            <a:off x="588788" y="1784481"/>
            <a:ext cx="4702739" cy="336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34ACC1A-A3DE-31E5-BDDA-E40F85DCBB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1657966"/>
            <a:ext cx="5517199" cy="45479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855DF8B-21C3-E8DE-436B-F3FAF96C2B6B}"/>
              </a:ext>
            </a:extLst>
          </p:cNvPr>
          <p:cNvGrpSpPr/>
          <p:nvPr/>
        </p:nvGrpSpPr>
        <p:grpSpPr>
          <a:xfrm>
            <a:off x="4886793" y="1724521"/>
            <a:ext cx="929391" cy="733866"/>
            <a:chOff x="4886793" y="1724521"/>
            <a:chExt cx="929391" cy="73386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D9A7EB44-6F0B-45BE-4BC9-2317963D56B1}"/>
                </a:ext>
              </a:extLst>
            </p:cNvPr>
            <p:cNvSpPr/>
            <p:nvPr/>
          </p:nvSpPr>
          <p:spPr>
            <a:xfrm>
              <a:off x="4886793" y="1724521"/>
              <a:ext cx="929391" cy="7338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22F8BCD3-BB75-D617-BB21-DFBFB74890FE}"/>
                </a:ext>
              </a:extLst>
            </p:cNvPr>
            <p:cNvSpPr/>
            <p:nvPr/>
          </p:nvSpPr>
          <p:spPr>
            <a:xfrm rot="5400000">
              <a:off x="5181804" y="1928444"/>
              <a:ext cx="418354" cy="32602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575609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435AA8-7215-19F8-690B-413F1F14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91354B-536D-DD97-83A0-2C7AC64DB44F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CD0EEAD0-3F0D-D681-AD3B-261859EC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5" y="2480435"/>
            <a:ext cx="8772540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5385D-2C92-9DF7-28BA-0D67FB3A0973}"/>
              </a:ext>
            </a:extLst>
          </p:cNvPr>
          <p:cNvSpPr/>
          <p:nvPr/>
        </p:nvSpPr>
        <p:spPr>
          <a:xfrm>
            <a:off x="263281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985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45195" y="5040518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3929D0B4-7CA5-77B5-5CAB-7891394D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5" y="2480435"/>
            <a:ext cx="8772540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E29EAD-7BE7-325C-A367-1D97197F5934}"/>
              </a:ext>
            </a:extLst>
          </p:cNvPr>
          <p:cNvSpPr/>
          <p:nvPr/>
        </p:nvSpPr>
        <p:spPr>
          <a:xfrm>
            <a:off x="263281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6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400566-F925-ED3F-1BD4-50A8A48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8" y="947542"/>
            <a:ext cx="11745824" cy="49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181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E5D8DC-12C1-64B2-BFA0-F7FE6E84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1CC949-4FCE-CAFE-72AD-9EA78BF0B846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F6151-EE0F-12C5-6CDB-C56B5E387C5B}"/>
              </a:ext>
            </a:extLst>
          </p:cNvPr>
          <p:cNvSpPr txBox="1"/>
          <p:nvPr/>
        </p:nvSpPr>
        <p:spPr>
          <a:xfrm>
            <a:off x="413360" y="2758587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CE44-C350-74BA-46E1-03E72317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83" y="978077"/>
            <a:ext cx="6444893" cy="527867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CFE36FF-AFAC-F29F-6AE2-F2D907B76225}"/>
              </a:ext>
            </a:extLst>
          </p:cNvPr>
          <p:cNvSpPr/>
          <p:nvPr/>
        </p:nvSpPr>
        <p:spPr>
          <a:xfrm>
            <a:off x="0" y="621792"/>
            <a:ext cx="6691658" cy="621792"/>
          </a:xfrm>
          <a:prstGeom prst="rect">
            <a:avLst/>
          </a:prstGeom>
          <a:solidFill>
            <a:schemeClr val="bg1"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6795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7B8C5C-8D16-FE8A-EE1C-6B4637900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BDED89B-3256-B6FF-6FD2-5A6B6334296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C70DBF-BE4E-07C8-B47B-B32DB1C36448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2D9022C3-688F-809B-7E56-CDE3B193732A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8901B67-E793-03FC-1F1D-1DF21CFBCBC8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0B8FDA-1453-1FD1-4A19-F5786A369C3C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530B58-E16A-52E8-9128-426559E74261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3AE391-593E-FD10-3FFE-32768F1373E2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AFA8AF6-B3EC-9486-F6F0-36EAE8F91668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70B644-BADC-3FCB-11EC-9457EE9E81A8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9F7E886-3939-2A37-C28A-AE623DDA4257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0C662-238B-9043-EFDA-D8A9D0ED4D82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D2943967-0A02-2283-C487-63AA194DF909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A7FD9D6B-406B-7FFE-5D95-085A210E548C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3FE4808A-DCAA-E284-941F-D734176EE0AA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Parallelogram 27">
            <a:extLst>
              <a:ext uri="{FF2B5EF4-FFF2-40B4-BE49-F238E27FC236}">
                <a16:creationId xmlns:a16="http://schemas.microsoft.com/office/drawing/2014/main" id="{4CEFC3CF-6698-E733-A832-5BC9AD6D86CB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75000"/>
              <a:alpha val="89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Parallelogram 28">
            <a:extLst>
              <a:ext uri="{FF2B5EF4-FFF2-40B4-BE49-F238E27FC236}">
                <a16:creationId xmlns:a16="http://schemas.microsoft.com/office/drawing/2014/main" id="{22373607-F5A3-7E66-8150-8C3B702C76E2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0D1B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Parallelogram 29">
            <a:extLst>
              <a:ext uri="{FF2B5EF4-FFF2-40B4-BE49-F238E27FC236}">
                <a16:creationId xmlns:a16="http://schemas.microsoft.com/office/drawing/2014/main" id="{8B0E3993-D850-5F85-0F7D-1AB3E00E263F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E2C2A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Parallelogram 30">
            <a:extLst>
              <a:ext uri="{FF2B5EF4-FFF2-40B4-BE49-F238E27FC236}">
                <a16:creationId xmlns:a16="http://schemas.microsoft.com/office/drawing/2014/main" id="{64C75014-6BB6-8009-B979-FD6ED4C2F746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92A7D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10EB99-4F88-CB41-F1F5-003C64CFE8B7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072481-1B41-C302-4FC0-DA4139E8B639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Aesthetics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738234-C3BB-9ECA-FA7F-68B76CE01E8C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Geometries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898E19-D227-81D8-5AD0-609289E56251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73CFD8-45E5-534F-1B6C-CC0A18F9A757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Scales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1E7682-1A95-8DED-C06D-E195D8B4D630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55012C3-03DD-38A6-30EB-223073FDA4D5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7898520E-7CC8-117C-04B6-3FE045D3525D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81538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71E74-B32A-F32C-82AB-E96342D9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8C8D6EB2-8CED-B892-FBE2-CCB24F4BA430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A7328-390E-187D-084C-8B0AFF576387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EC36EB-00B2-CA59-964D-73EDF89E226E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F6BD6-E5C5-6316-4307-F7C6507DF97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55D9DB-3FFB-A794-C9F1-B51F8F038E5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EE151B-55CF-C337-6F7B-C313F1DD22A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AAC1658-E83C-42F3-F314-C82A90408EC3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2B678-7777-0D95-236A-5E4D90F0CA4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568BE-D73F-BE5D-00DE-3184699131A0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85BAD-FB58-8423-F013-79E1EF22864C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>
                    <a:alpha val="25172"/>
                  </a:srgbClr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5172"/>
                </a:schemeClr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6359A8E4-0CBB-5976-DB3D-E51602825A80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30CB9696-942A-A86F-4410-9DA69E88AFCE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D989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69A0918B-F129-7BE1-D207-18B98F783048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EF43C7A-3C9D-6A7E-2A92-48E83484535A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FE715DE-7D80-E27F-0430-2B5C40CB8BA2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A25378A8-3568-50C5-3218-EA68EF6187F0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88233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54DBD-C0A7-A7C6-4619-ACFA9A3A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BA3D3A2-95EB-EF5B-C14A-082264AC984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4C4A6-5774-6BB1-F975-E6FA4611845A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81A7E6-9475-0370-CAC1-74C9550F7E40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3B478-C366-0B58-68ED-793672B2F056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FAC4E-2725-CC20-9D56-F4F4ADE1903F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C7966-4E64-5C45-6D2B-E072E175247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0F79A07-4711-F4CA-6716-349B3749EF62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883E8-A7C4-EFAF-D53F-D81FC2AB6C0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722A4-02C4-3C9E-E783-9DCBAA41144F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C87C1-5BA0-6540-7C7E-B1ECA4195BD8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9225"/>
                </a:schemeClr>
              </a:solidFill>
            </a:endParaRP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53441854-C8E6-E830-E0A3-C1141D3B151C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4A76B234-4F85-D44E-0BE6-14A15ED9B938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D989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D5AA9E50-7728-2D47-76F8-52E6B8BB5B0A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717CC4D1-D53A-FA69-E965-7E04A14AA9B8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A734BFE-1AA2-A184-E5A7-2A1897E056DF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DF32A551-3467-FDEA-4CC0-288E079D442F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0786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186F-1DE3-DE6C-2274-A772094D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D954D2C-656A-77FF-81A6-F58D1D1178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49A8F-EC46-8ED7-E0B3-B03B20DF00E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DD186-255C-B6EF-5A2F-51B6DDBDF5FB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1D762-9772-9FDD-9BD5-E1D5DF62B819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5C1F02-1B08-7A1B-E01A-3DB1BCF1C1A6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8F0C5-E580-50EA-B683-3207272ECA9F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EA9A341-BCCC-4256-BF80-CA273390F4B9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B5D7E-2704-984F-35DF-694AF01FE3BF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E9BA8-16CA-20AA-A354-6AC8AD7FBA65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13588-31B1-65E2-FFA6-DA99A5E383F4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552B329E-37CC-45DD-81C6-B5623237053F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FFF784CA-DF30-A994-F3F7-EBDA6D196C5A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D989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048D455-E696-0B37-8F74-AE0BA2BB5166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192CA7D7-2E6E-3BF3-7508-03DB8043CF22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0BEAFA94-C2F3-A658-9892-87EEFEA18FE6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A4BB63B3-0249-095D-830C-6E20661B6A64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>
              <a:lumMod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8718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6F9EE-8AD0-F1E2-3CA4-8CD74708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F43AB7-6177-601F-9A32-E1BAC1D1199D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304188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C382A-2F27-7905-2AAA-831C1506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CBE3A-0496-C30A-0AF2-D756CB7B8586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0AA41-AAD3-F502-A048-5FACF58BACF4}"/>
              </a:ext>
            </a:extLst>
          </p:cNvPr>
          <p:cNvSpPr txBox="1"/>
          <p:nvPr/>
        </p:nvSpPr>
        <p:spPr>
          <a:xfrm>
            <a:off x="4696691" y="2409104"/>
            <a:ext cx="3172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I’ll cover these during the live demo portion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D02FEA-2286-8AB8-CEEB-903AA3E142AC}"/>
              </a:ext>
            </a:extLst>
          </p:cNvPr>
          <p:cNvSpPr/>
          <p:nvPr/>
        </p:nvSpPr>
        <p:spPr>
          <a:xfrm>
            <a:off x="1205345" y="2189018"/>
            <a:ext cx="3318726" cy="146858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42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303D-98CA-8DB6-35EE-D6DE5B89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0496A2-66B3-0C21-D9CC-57DCD67F823A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E4613-C646-A440-106F-123677185C13}"/>
              </a:ext>
            </a:extLst>
          </p:cNvPr>
          <p:cNvSpPr txBox="1"/>
          <p:nvPr/>
        </p:nvSpPr>
        <p:spPr>
          <a:xfrm>
            <a:off x="4488872" y="3607376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 want to spend some time talking about color scales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DB5183-039B-F296-A816-1D04681181D9}"/>
              </a:ext>
            </a:extLst>
          </p:cNvPr>
          <p:cNvSpPr/>
          <p:nvPr/>
        </p:nvSpPr>
        <p:spPr>
          <a:xfrm>
            <a:off x="1108363" y="3529168"/>
            <a:ext cx="2757055" cy="987414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875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A556ACE-1203-C9ED-4B8A-795020342F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007701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8A09B2-BFEB-05F1-0B7C-6180FFF7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26" y="365125"/>
            <a:ext cx="7904747" cy="1325563"/>
          </a:xfrm>
        </p:spPr>
        <p:txBody>
          <a:bodyPr vert="horz"/>
          <a:lstStyle/>
          <a:p>
            <a:r>
              <a:rPr lang="en-US" dirty="0"/>
              <a:t>ggplot2 default colors for factors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32FEB0-01EA-2004-C5F6-22A133DA1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53" y="1690688"/>
            <a:ext cx="5709652" cy="4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69384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A8C56-97DC-3F42-75F8-09905DC3998E}"/>
              </a:ext>
            </a:extLst>
          </p:cNvPr>
          <p:cNvSpPr txBox="1"/>
          <p:nvPr/>
        </p:nvSpPr>
        <p:spPr>
          <a:xfrm>
            <a:off x="6096000" y="4957011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Divergent color scales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DA90EA-116A-593D-756A-7124DD2B8F8A}"/>
              </a:ext>
            </a:extLst>
          </p:cNvPr>
          <p:cNvSpPr/>
          <p:nvPr/>
        </p:nvSpPr>
        <p:spPr>
          <a:xfrm>
            <a:off x="580768" y="3504981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58C5F-0393-D9AA-A465-C00792DE1B54}"/>
              </a:ext>
            </a:extLst>
          </p:cNvPr>
          <p:cNvSpPr txBox="1"/>
          <p:nvPr/>
        </p:nvSpPr>
        <p:spPr>
          <a:xfrm>
            <a:off x="6096000" y="1900989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Monochrome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2C432-962D-5E75-05A8-92C960351965}"/>
              </a:ext>
            </a:extLst>
          </p:cNvPr>
          <p:cNvSpPr txBox="1"/>
          <p:nvPr/>
        </p:nvSpPr>
        <p:spPr>
          <a:xfrm>
            <a:off x="6096000" y="3785067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Qualitative scales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439114-4EE5-ADE6-695B-02F66D0CEFEF}"/>
              </a:ext>
            </a:extLst>
          </p:cNvPr>
          <p:cNvSpPr/>
          <p:nvPr/>
        </p:nvSpPr>
        <p:spPr>
          <a:xfrm>
            <a:off x="468473" y="869435"/>
            <a:ext cx="8819906" cy="2635545"/>
          </a:xfrm>
          <a:prstGeom prst="roundRect">
            <a:avLst>
              <a:gd name="adj" fmla="val 40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1519762-F7FA-409F-64E3-A4EA96B96D5D}"/>
              </a:ext>
            </a:extLst>
          </p:cNvPr>
          <p:cNvSpPr/>
          <p:nvPr/>
        </p:nvSpPr>
        <p:spPr>
          <a:xfrm>
            <a:off x="468473" y="3504980"/>
            <a:ext cx="8819906" cy="1225442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B85911B-74BB-5EED-55D8-5EB80B19B9A6}"/>
              </a:ext>
            </a:extLst>
          </p:cNvPr>
          <p:cNvSpPr/>
          <p:nvPr/>
        </p:nvSpPr>
        <p:spPr>
          <a:xfrm>
            <a:off x="468473" y="4730421"/>
            <a:ext cx="8819906" cy="1410103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85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FFEDA0-AA78-42CF-B327-0DBFCCB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2824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9C210-87F3-BC97-FB7C-EF67FF3891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025C13-80F0-8F8A-5C34-B6F3DC2ACF17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5A694C91-3E4C-266E-BD51-36609EC27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7E5D1B-8337-6892-EEDD-80F061FB4314}"/>
              </a:ext>
            </a:extLst>
          </p:cNvPr>
          <p:cNvSpPr txBox="1"/>
          <p:nvPr/>
        </p:nvSpPr>
        <p:spPr>
          <a:xfrm>
            <a:off x="588788" y="1784481"/>
            <a:ext cx="4702739" cy="336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A1D250E9-0712-83A0-A9E9-73EA2E8866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1657966"/>
            <a:ext cx="5517199" cy="454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7234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B06859-2771-0BD0-5879-D96F5C3636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C0E582B-0155-4336-3D32-5EE968CE8B33}"/>
              </a:ext>
            </a:extLst>
          </p:cNvPr>
          <p:cNvSpPr/>
          <p:nvPr/>
        </p:nvSpPr>
        <p:spPr>
          <a:xfrm>
            <a:off x="449705" y="1657966"/>
            <a:ext cx="547141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1F19E2C-0501-CCCF-B928-A4828C4E4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9B8209B-B3F5-CA8B-2BE9-4D6949534286}"/>
              </a:ext>
            </a:extLst>
          </p:cNvPr>
          <p:cNvSpPr txBox="1"/>
          <p:nvPr/>
        </p:nvSpPr>
        <p:spPr>
          <a:xfrm>
            <a:off x="588787" y="1784481"/>
            <a:ext cx="5471409" cy="336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b="1" dirty="0" err="1">
                <a:latin typeface="Monaco" pitchFamily="2" charset="77"/>
              </a:rPr>
              <a:t>aes</a:t>
            </a:r>
            <a:r>
              <a:rPr lang="en-US" b="1" dirty="0">
                <a:latin typeface="Monaco" pitchFamily="2" charset="77"/>
              </a:rPr>
              <a:t>(fill=continent=="Asia")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E7BA2B9-EA81-6DCD-C969-957841D000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1657966"/>
            <a:ext cx="5517199" cy="4547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30781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F2D414-EE14-1007-9B9A-CFABAE7D4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C4D04F5-B4A0-AE11-DD74-3BCB0D4E2D48}"/>
              </a:ext>
            </a:extLst>
          </p:cNvPr>
          <p:cNvSpPr/>
          <p:nvPr/>
        </p:nvSpPr>
        <p:spPr>
          <a:xfrm>
            <a:off x="449705" y="1657966"/>
            <a:ext cx="5610490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E4457EDF-7FC1-DF5A-F26D-81C7C49191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9991A6-A0D0-D21F-8CFB-2BAE595A683D}"/>
              </a:ext>
            </a:extLst>
          </p:cNvPr>
          <p:cNvSpPr txBox="1"/>
          <p:nvPr/>
        </p:nvSpPr>
        <p:spPr>
          <a:xfrm>
            <a:off x="588787" y="1784481"/>
            <a:ext cx="5682100" cy="3366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b="1" dirty="0" err="1">
                <a:latin typeface="Monaco" pitchFamily="2" charset="77"/>
              </a:rPr>
              <a:t>aes</a:t>
            </a:r>
            <a:r>
              <a:rPr lang="en-US" b="1" dirty="0">
                <a:latin typeface="Monaco" pitchFamily="2" charset="77"/>
              </a:rPr>
              <a:t>(fill=continent=="Asia"))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51A979E9-087D-E752-2E29-E8292E5109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1657966"/>
            <a:ext cx="5517199" cy="454796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FB21CCD6-500B-5BAA-C65D-43BA3456ECF3}"/>
              </a:ext>
            </a:extLst>
          </p:cNvPr>
          <p:cNvGrpSpPr/>
          <p:nvPr/>
        </p:nvGrpSpPr>
        <p:grpSpPr>
          <a:xfrm>
            <a:off x="4886793" y="1724521"/>
            <a:ext cx="929391" cy="733866"/>
            <a:chOff x="4886793" y="1724521"/>
            <a:chExt cx="929391" cy="733866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91CE519F-74C2-866F-C58A-FB3571261B6E}"/>
                </a:ext>
              </a:extLst>
            </p:cNvPr>
            <p:cNvSpPr/>
            <p:nvPr/>
          </p:nvSpPr>
          <p:spPr>
            <a:xfrm>
              <a:off x="4886793" y="1724521"/>
              <a:ext cx="929391" cy="7338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riangle 4">
              <a:extLst>
                <a:ext uri="{FF2B5EF4-FFF2-40B4-BE49-F238E27FC236}">
                  <a16:creationId xmlns:a16="http://schemas.microsoft.com/office/drawing/2014/main" id="{41AEDBAD-BCE6-5B5E-D74D-46E9FA8D5B75}"/>
                </a:ext>
              </a:extLst>
            </p:cNvPr>
            <p:cNvSpPr/>
            <p:nvPr/>
          </p:nvSpPr>
          <p:spPr>
            <a:xfrm rot="5400000">
              <a:off x="5181804" y="1928444"/>
              <a:ext cx="418354" cy="32602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>
            <a:extLst>
              <a:ext uri="{FF2B5EF4-FFF2-40B4-BE49-F238E27FC236}">
                <a16:creationId xmlns:a16="http://schemas.microsoft.com/office/drawing/2014/main" id="{607F5D53-CBC4-7F45-6650-45949B888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0196" y="1353159"/>
            <a:ext cx="5886965" cy="485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560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09242-E346-14D9-B014-276BCE12A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13CCF5C-1849-5A2D-6234-7D852B548A02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6ACC9A57-26B4-DFCE-43EF-4458AB102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1A5C807-6459-C076-3022-925870C4D6BD}"/>
              </a:ext>
            </a:extLst>
          </p:cNvPr>
          <p:cNvSpPr txBox="1"/>
          <p:nvPr/>
        </p:nvSpPr>
        <p:spPr>
          <a:xfrm>
            <a:off x="6096000" y="4957011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Divergent color scales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3920B4-BFFD-432C-6929-C5340A9F948A}"/>
              </a:ext>
            </a:extLst>
          </p:cNvPr>
          <p:cNvSpPr txBox="1"/>
          <p:nvPr/>
        </p:nvSpPr>
        <p:spPr>
          <a:xfrm>
            <a:off x="6096000" y="1900989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Monochrome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619244-F4D8-AE88-C02C-5710E093BAFD}"/>
              </a:ext>
            </a:extLst>
          </p:cNvPr>
          <p:cNvSpPr txBox="1"/>
          <p:nvPr/>
        </p:nvSpPr>
        <p:spPr>
          <a:xfrm>
            <a:off x="6096000" y="3785067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Qualitative scales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8DDD6FB-63DF-A5BB-177B-FEEADFA8DE55}"/>
              </a:ext>
            </a:extLst>
          </p:cNvPr>
          <p:cNvSpPr/>
          <p:nvPr/>
        </p:nvSpPr>
        <p:spPr>
          <a:xfrm>
            <a:off x="468473" y="869435"/>
            <a:ext cx="8819906" cy="2635545"/>
          </a:xfrm>
          <a:prstGeom prst="roundRect">
            <a:avLst>
              <a:gd name="adj" fmla="val 40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4D2A494-7E4D-DF9F-D17F-D264E891C9A3}"/>
              </a:ext>
            </a:extLst>
          </p:cNvPr>
          <p:cNvSpPr/>
          <p:nvPr/>
        </p:nvSpPr>
        <p:spPr>
          <a:xfrm>
            <a:off x="468473" y="3504980"/>
            <a:ext cx="8819906" cy="1225442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F289A0E6-73FF-11C5-6DCB-3CA9CE3A1287}"/>
              </a:ext>
            </a:extLst>
          </p:cNvPr>
          <p:cNvSpPr/>
          <p:nvPr/>
        </p:nvSpPr>
        <p:spPr>
          <a:xfrm>
            <a:off x="468473" y="4730421"/>
            <a:ext cx="8819906" cy="1410103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9A80AB3-F148-94C0-6EF9-E3653B92CBD9}"/>
              </a:ext>
            </a:extLst>
          </p:cNvPr>
          <p:cNvSpPr/>
          <p:nvPr/>
        </p:nvSpPr>
        <p:spPr>
          <a:xfrm>
            <a:off x="468473" y="4437088"/>
            <a:ext cx="4041743" cy="32331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7934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0E1DA-988D-F8D6-2EF3-C452D193F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3BFB7C5-CCAF-6A79-CA31-638C1091B229}"/>
              </a:ext>
            </a:extLst>
          </p:cNvPr>
          <p:cNvSpPr/>
          <p:nvPr/>
        </p:nvSpPr>
        <p:spPr>
          <a:xfrm>
            <a:off x="314793" y="1657966"/>
            <a:ext cx="5745402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08829C-709A-F212-1DF2-86DDB6B8E924}"/>
              </a:ext>
            </a:extLst>
          </p:cNvPr>
          <p:cNvSpPr txBox="1"/>
          <p:nvPr/>
        </p:nvSpPr>
        <p:spPr>
          <a:xfrm>
            <a:off x="468866" y="1784481"/>
            <a:ext cx="5767043" cy="3781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  </a:t>
            </a:r>
            <a:r>
              <a:rPr lang="en-US" dirty="0" err="1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group_by</a:t>
            </a:r>
            <a:r>
              <a:rPr lang="en-US" dirty="0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  </a:t>
            </a:r>
            <a:r>
              <a:rPr lang="en-US" dirty="0" err="1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ggplot</a:t>
            </a:r>
            <a:r>
              <a:rPr lang="en-US" dirty="0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(</a:t>
            </a:r>
            <a:r>
              <a:rPr lang="en-US" dirty="0" err="1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  </a:t>
            </a:r>
            <a:r>
              <a:rPr lang="en-US" dirty="0" err="1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geom_col</a:t>
            </a:r>
            <a:r>
              <a:rPr lang="en-US" dirty="0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(</a:t>
            </a:r>
            <a:r>
              <a:rPr lang="en-US" dirty="0" err="1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>
                    <a:alpha val="94579"/>
                  </a:schemeClr>
                </a:solidFill>
                <a:latin typeface="Monaco" pitchFamily="2" charset="77"/>
              </a:rPr>
              <a:t>(fill=continent=="Asia")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b="1" dirty="0" err="1">
                <a:latin typeface="Monaco" pitchFamily="2" charset="77"/>
              </a:rPr>
              <a:t>scale_fill_brewer</a:t>
            </a:r>
            <a:r>
              <a:rPr lang="en-US" b="1" dirty="0">
                <a:latin typeface="Monaco" pitchFamily="2" charset="77"/>
              </a:rPr>
              <a:t>(palette='Accent')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1B733BF-8F07-58F5-F6DB-BC9019CBA8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31807" y="1487139"/>
            <a:ext cx="5815354" cy="479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94944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D4E7D-424D-53A1-B439-148D4BC2C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6F59368-6BCF-B7C5-321D-A97B0ADB4CE7}"/>
              </a:ext>
            </a:extLst>
          </p:cNvPr>
          <p:cNvSpPr/>
          <p:nvPr/>
        </p:nvSpPr>
        <p:spPr>
          <a:xfrm>
            <a:off x="314793" y="1657966"/>
            <a:ext cx="5745402" cy="41212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93034-31CA-F6D9-9351-988F14FF6A4A}"/>
              </a:ext>
            </a:extLst>
          </p:cNvPr>
          <p:cNvSpPr txBox="1"/>
          <p:nvPr/>
        </p:nvSpPr>
        <p:spPr>
          <a:xfrm>
            <a:off x="468866" y="1784481"/>
            <a:ext cx="5767043" cy="3781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(fill=continent=="Asia")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scale_fill_brewer</a:t>
            </a:r>
            <a:r>
              <a:rPr lang="en-US" dirty="0">
                <a:latin typeface="Monaco" pitchFamily="2" charset="77"/>
              </a:rPr>
              <a:t>(palette='Accent')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1B5A23D-1154-E87C-7493-D30001150A29}"/>
              </a:ext>
            </a:extLst>
          </p:cNvPr>
          <p:cNvGrpSpPr/>
          <p:nvPr/>
        </p:nvGrpSpPr>
        <p:grpSpPr>
          <a:xfrm>
            <a:off x="4886793" y="1724521"/>
            <a:ext cx="929391" cy="733866"/>
            <a:chOff x="4886793" y="1724521"/>
            <a:chExt cx="929391" cy="733866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B735416C-080B-DB4F-99CD-AF08CF49F3B1}"/>
                </a:ext>
              </a:extLst>
            </p:cNvPr>
            <p:cNvSpPr/>
            <p:nvPr/>
          </p:nvSpPr>
          <p:spPr>
            <a:xfrm>
              <a:off x="4886793" y="1724521"/>
              <a:ext cx="929391" cy="73386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A31818AB-AED9-69D4-BB50-39C4992CC0EB}"/>
                </a:ext>
              </a:extLst>
            </p:cNvPr>
            <p:cNvSpPr/>
            <p:nvPr/>
          </p:nvSpPr>
          <p:spPr>
            <a:xfrm rot="5400000">
              <a:off x="5181804" y="1928444"/>
              <a:ext cx="418354" cy="326020"/>
            </a:xfrm>
            <a:prstGeom prst="triangl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Graphic 3">
            <a:extLst>
              <a:ext uri="{FF2B5EF4-FFF2-40B4-BE49-F238E27FC236}">
                <a16:creationId xmlns:a16="http://schemas.microsoft.com/office/drawing/2014/main" id="{C97103D9-A73F-915E-5140-1A87E86D9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20155" y="1489084"/>
            <a:ext cx="5817011" cy="4795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34839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9284-0A37-601D-6A73-E641B89F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242FE50-3C38-ABF7-16DD-6586AE93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904EC1-D388-BAFF-D257-AB327BA9CEAB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B17020-A4B0-791B-CF4B-CAC85F81C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697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4A9268DB-AF1E-575F-51FC-9FF8E67C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8C26B2-8BAC-F2CA-F1ED-660F28ACB029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5F49C6-3F69-C6BC-631D-29DAA2C5B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CEC680-516A-592B-5C48-A7747F62EFB5}"/>
              </a:ext>
            </a:extLst>
          </p:cNvPr>
          <p:cNvSpPr/>
          <p:nvPr/>
        </p:nvSpPr>
        <p:spPr>
          <a:xfrm>
            <a:off x="7295611" y="2835305"/>
            <a:ext cx="854476" cy="448192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EFB89-E7A7-FF7E-061A-7FFD29C8FC24}"/>
              </a:ext>
            </a:extLst>
          </p:cNvPr>
          <p:cNvSpPr/>
          <p:nvPr/>
        </p:nvSpPr>
        <p:spPr>
          <a:xfrm>
            <a:off x="0" y="2340864"/>
            <a:ext cx="4313873" cy="1088136"/>
          </a:xfrm>
          <a:prstGeom prst="roundRect">
            <a:avLst/>
          </a:prstGeom>
          <a:solidFill>
            <a:schemeClr val="bg1"/>
          </a:solidFill>
          <a:ln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AE7A29-741C-081D-2A4B-E2F46D8007B5}"/>
              </a:ext>
            </a:extLst>
          </p:cNvPr>
          <p:cNvSpPr/>
          <p:nvPr/>
        </p:nvSpPr>
        <p:spPr>
          <a:xfrm>
            <a:off x="7295611" y="6400800"/>
            <a:ext cx="854476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E31A8-0757-DDCB-C55E-C4A18A579374}"/>
              </a:ext>
            </a:extLst>
          </p:cNvPr>
          <p:cNvSpPr/>
          <p:nvPr/>
        </p:nvSpPr>
        <p:spPr>
          <a:xfrm>
            <a:off x="4453309" y="6454064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9B3D18-CB62-92A3-FAED-FDF6DBD9FB10}"/>
              </a:ext>
            </a:extLst>
          </p:cNvPr>
          <p:cNvSpPr/>
          <p:nvPr/>
        </p:nvSpPr>
        <p:spPr>
          <a:xfrm>
            <a:off x="4453309" y="2902219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A1AC9AF-0637-B8B2-1226-439910BB7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8" b="10778"/>
          <a:stretch/>
        </p:blipFill>
        <p:spPr>
          <a:xfrm>
            <a:off x="86817" y="2618698"/>
            <a:ext cx="4097256" cy="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7474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B39866-4A17-6731-B987-8D37905D8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3F5B8E9-319C-6C6D-6BC5-32AF9BF287A6}"/>
              </a:ext>
            </a:extLst>
          </p:cNvPr>
          <p:cNvSpPr/>
          <p:nvPr/>
        </p:nvSpPr>
        <p:spPr>
          <a:xfrm>
            <a:off x="314793" y="1063049"/>
            <a:ext cx="5745402" cy="4716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7293DB5-A355-9BF0-B48A-17A305F02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9538DA9-36AD-16B6-6AEA-47BE04593A42}"/>
              </a:ext>
            </a:extLst>
          </p:cNvPr>
          <p:cNvSpPr txBox="1"/>
          <p:nvPr/>
        </p:nvSpPr>
        <p:spPr>
          <a:xfrm>
            <a:off x="425155" y="1489767"/>
            <a:ext cx="5767043" cy="128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7DD9F1A-36CB-05CF-98C8-80F9460F0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1657966"/>
            <a:ext cx="5517199" cy="454796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AB459B2-DAEE-7BF5-5E82-E591720A93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5959" y="1657964"/>
            <a:ext cx="5721247" cy="471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672B73-8D31-3529-0A36-FDA65C5BA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54" y="1246032"/>
            <a:ext cx="4924627" cy="73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94566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926A0F-449A-80F0-A565-BB4F501B1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EFC6E19-25DB-444E-B2D5-286C92E0B7E5}"/>
              </a:ext>
            </a:extLst>
          </p:cNvPr>
          <p:cNvSpPr/>
          <p:nvPr/>
        </p:nvSpPr>
        <p:spPr>
          <a:xfrm>
            <a:off x="314793" y="1063049"/>
            <a:ext cx="5745402" cy="47161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2FC2B20-94CD-E563-21FD-426F6E00A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96000" y="1657966"/>
            <a:ext cx="5517200" cy="45479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896371-DFCC-5520-9953-51FDA0C1C656}"/>
              </a:ext>
            </a:extLst>
          </p:cNvPr>
          <p:cNvSpPr txBox="1"/>
          <p:nvPr/>
        </p:nvSpPr>
        <p:spPr>
          <a:xfrm>
            <a:off x="425155" y="1489767"/>
            <a:ext cx="5767043" cy="4197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 == 2019)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group_by</a:t>
            </a:r>
            <a:r>
              <a:rPr lang="en-US" dirty="0">
                <a:latin typeface="Monaco" pitchFamily="2" charset="77"/>
              </a:rPr>
              <a:t>(continent) |&gt;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summarize(n=n())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(continent, n)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geom_col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(fill=continent=="Asia")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scale_fill_</a:t>
            </a:r>
            <a:r>
              <a:rPr lang="en-US" strike="sngStrike" dirty="0" err="1">
                <a:latin typeface="Monaco" pitchFamily="2" charset="77"/>
              </a:rPr>
              <a:t>brewer</a:t>
            </a:r>
            <a:r>
              <a:rPr lang="en-US" strike="sngStrike" dirty="0">
                <a:latin typeface="Monaco" pitchFamily="2" charset="77"/>
              </a:rPr>
              <a:t>(palette='Accent')</a:t>
            </a:r>
          </a:p>
          <a:p>
            <a:pPr>
              <a:lnSpc>
                <a:spcPct val="150000"/>
              </a:lnSpc>
            </a:pPr>
            <a:endParaRPr lang="en-US" dirty="0">
              <a:latin typeface="Monaco" pitchFamily="2" charset="77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AECA9A6-6FED-9473-10A4-2462FBDE28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1" y="1657966"/>
            <a:ext cx="5517199" cy="454796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D1D3664-F359-CDF9-EC0C-60C0017B00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5959" y="1657964"/>
            <a:ext cx="5721247" cy="4716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7C6098-667F-1963-0283-69BC7A86198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354" y="1246032"/>
            <a:ext cx="4924627" cy="73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58412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82538</TotalTime>
  <Words>4022</Words>
  <Application>Microsoft Macintosh PowerPoint</Application>
  <PresentationFormat>Widescreen</PresentationFormat>
  <Paragraphs>850</Paragraphs>
  <Slides>115</Slides>
  <Notes>30</Notes>
  <HiddenSlides>15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115</vt:i4>
      </vt:variant>
    </vt:vector>
  </HeadingPairs>
  <TitlesOfParts>
    <vt:vector size="127" baseType="lpstr">
      <vt:lpstr>Andale Mono</vt:lpstr>
      <vt:lpstr>Arial</vt:lpstr>
      <vt:lpstr>Calibri</vt:lpstr>
      <vt:lpstr>Calibri Light</vt:lpstr>
      <vt:lpstr>Helvetica</vt:lpstr>
      <vt:lpstr>Lucida Console</vt:lpstr>
      <vt:lpstr>Monaco</vt:lpstr>
      <vt:lpstr>Source Sans Pro</vt:lpstr>
      <vt:lpstr>SourceSansPro</vt:lpstr>
      <vt:lpstr>Wingdings</vt:lpstr>
      <vt:lpstr>Office Theme</vt:lpstr>
      <vt:lpstr>think-cell Slide</vt:lpstr>
      <vt:lpstr>PowerPoint Presentation</vt:lpstr>
      <vt:lpstr>PowerPoint Presentation</vt:lpstr>
      <vt:lpstr>PowerPoint Presentation</vt:lpstr>
      <vt:lpstr>Center for Data &amp; Visualization Sciences (CDVS)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ggplot2 default colors for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Nichols (she/her/hers)</dc:creator>
  <cp:lastModifiedBy>Lauren Nichols (she/her/hers)</cp:lastModifiedBy>
  <cp:revision>31</cp:revision>
  <cp:lastPrinted>2023-08-24T18:51:06Z</cp:lastPrinted>
  <dcterms:created xsi:type="dcterms:W3CDTF">2023-08-24T18:44:09Z</dcterms:created>
  <dcterms:modified xsi:type="dcterms:W3CDTF">2026-01-30T14:39:42Z</dcterms:modified>
</cp:coreProperties>
</file>